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0AFEF-8EAD-7822-2EB3-9DCCA3722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466B83-EF15-60F0-4473-25392DDBA1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B197BC-9034-5783-15B1-97087B11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9AE7FC-D9B1-AA95-4287-1C7F5249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F8F51A-A97A-9A33-A499-DA5F51DF9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165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67355B-E014-6867-F504-05518BBE2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8DF088-6B44-73FA-60A1-E0653D4F88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44C9A3-93A2-F9F7-45F0-6E3F2E06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B2CA32-BE5A-236A-9B8B-AEEDD3902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C17B93-12B1-D794-CEF8-1DC9C5865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880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295F233-9B84-2E05-1547-B022AAE15C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F74CA81-3837-3BE5-7D4F-2F6AF3C29D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3BD69B-F0D7-0DE8-61B3-1FE66B0E5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6D7564F-F1D9-1CEB-8280-999074DC0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6F262C-27F5-EB19-AC84-ACBC60B51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86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0458C0-C8AD-2EAD-67C6-4918BB0E3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94462-C5D2-0D07-5F13-04B294E88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4AB89C-1ADD-5BDB-67CA-50321D02D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794135-2200-300C-DE51-AEEE91BFA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10FA219-F9E9-F650-B72A-CF18ADF04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4673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C478C1-E57B-2865-2189-001803F71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93E96A8-C546-6D78-C6B3-C69F58D26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7E26F4-5F52-8AE6-29F0-4227D4CB0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8E987D-F069-06F9-EDDD-F92D3309C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0FA6A9-466A-A804-4B87-BAB9AA56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502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D3E5A6-79F9-5BB2-7EF7-98CDDEFF4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A5CC9F6-CE6E-29DD-0D60-2FA2B64478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62E34F3-52D8-C898-D4DE-1194C8167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9869393-28EF-1FDA-BD88-C089C08AD9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68289CD-F96F-F3F2-83BB-CE944549F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FC12BA-960F-9046-0BFC-E7FCDCD3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3852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1A6C0F-BB1E-D467-98E9-6F5F429E8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5706FD1-547E-BFCF-5B9A-848ECFFA3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7C94C9-CF64-3DF1-5F8E-056A8E6323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15F2584-0214-5E45-955E-28CBBB8200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3512117-024F-F10E-1DC2-EA3BD40CE0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B210D42-C013-001A-E970-BCFFFFB2C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B26AD34-ACA1-1C47-79F5-D991BD720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F8DE21A-F590-C7EF-B41D-2CD230A5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840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A95C27-1092-6BF1-4BA7-188EC6261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80FD2A4-24F7-A9BE-D5DF-A396E7FB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C9443AC-F90F-0141-B6CF-B3F6C74C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D5AAA4A-B427-7B4C-CBE5-1122C5780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7393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E0A930A-F7F6-2051-4BB6-3A99DA19C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97D99DF-4906-A01F-0403-C352697AA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3849C2-1727-ECC9-16D5-47E6C2F41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989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171709-6917-7CB5-239E-F4879A77D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A1F297-13C4-AF38-1D0C-070E21767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4667924-CED0-0EC5-0F57-B6B596124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2BA1C3-E4A8-CD58-93BB-429D96890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3028360-C3A9-C67E-5B6B-3C07DB2CC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AD3000C-70E8-7091-85F3-825A65E6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77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0FF168-E096-6E72-CCE9-672248E28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035199F-E60B-D088-77E4-8CD2BE6181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6D302A-7F1C-2221-9215-C0FB2EE945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F31974-7859-20B0-71A0-0F17CD276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8ABD69-81E9-BD5E-9089-51B4C3AE1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F6202B-CE60-E252-1740-23B7EE029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769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CC32F55-71F6-324B-FF73-689114102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1AC07B-C4EE-3B1C-8477-F92B7556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917981-D3D1-BA8B-472F-53F63ED36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EDBEB-A2D4-EE4A-AC8D-5213FE954BD4}" type="datetimeFigureOut">
              <a:rPr lang="fr-FR" smtClean="0"/>
              <a:t>21/09/2022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E8E442-6D42-907A-9A90-07F58422D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3268C7-305D-483E-39E6-008C19DF46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7E423-08EF-924B-9D67-4BE28D5678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688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il.fr/fr/adopter-les-six-bons-reflexes" TargetMode="External"/><Relationship Id="rId2" Type="http://schemas.openxmlformats.org/officeDocument/2006/relationships/hyperlink" Target="https://www.cnil.fr/fr/rgpd-de-quoi-parle-t-on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dpo.aefe@diplomatie.gouv.fr" TargetMode="External"/><Relationship Id="rId5" Type="http://schemas.openxmlformats.org/officeDocument/2006/relationships/hyperlink" Target="https://www.aefe.fr/sites/default/files/asset/file/2020-04-fiche-dpo-aefe-outils-numeriques-et-rgpd.pdf" TargetMode="External"/><Relationship Id="rId4" Type="http://schemas.openxmlformats.org/officeDocument/2006/relationships/hyperlink" Target="https://www.aefe.fr/aefe/delegue-la-protection-des-donne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C7C4D9-B1FD-C59D-EBAA-02F9958040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9517" y="2564524"/>
            <a:ext cx="8092966" cy="3090041"/>
          </a:xfrm>
        </p:spPr>
        <p:txBody>
          <a:bodyPr>
            <a:normAutofit/>
          </a:bodyPr>
          <a:lstStyle/>
          <a:p>
            <a:r>
              <a:rPr lang="fr-FR" dirty="0"/>
              <a:t>Votre APE et le RGPD  </a:t>
            </a:r>
            <a:r>
              <a:rPr lang="fr-FR" sz="4000" i="1" dirty="0"/>
              <a:t>règlement général sur la protection des données personnelles</a:t>
            </a:r>
          </a:p>
        </p:txBody>
      </p:sp>
      <p:pic>
        <p:nvPicPr>
          <p:cNvPr id="5" name="Image 4" descr="Une image contenant texte&#10;&#10;Description générée automatiquement">
            <a:extLst>
              <a:ext uri="{FF2B5EF4-FFF2-40B4-BE49-F238E27FC236}">
                <a16:creationId xmlns:a16="http://schemas.microsoft.com/office/drawing/2014/main" id="{B834CC9E-7862-568F-9D43-62D54FDAE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93" y="0"/>
            <a:ext cx="8712968" cy="273623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C7B810D-BA9F-FC38-0D32-94951A9128F8}"/>
              </a:ext>
            </a:extLst>
          </p:cNvPr>
          <p:cNvSpPr txBox="1"/>
          <p:nvPr/>
        </p:nvSpPr>
        <p:spPr>
          <a:xfrm>
            <a:off x="525517" y="6127531"/>
            <a:ext cx="324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Présentation de </a:t>
            </a:r>
            <a:r>
              <a:rPr lang="fr-FR" dirty="0" err="1"/>
              <a:t>Giorgia</a:t>
            </a:r>
            <a:r>
              <a:rPr lang="fr-FR" dirty="0"/>
              <a:t> </a:t>
            </a:r>
            <a:r>
              <a:rPr lang="fr-FR" dirty="0" err="1"/>
              <a:t>Tedeschi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4148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381802-DBEC-EC82-499A-A27C84CBF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6 bons réflexes proposés par la CNIL</a:t>
            </a: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5B1424B1-06E1-8659-7871-B11E019B4867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3818414"/>
          <a:ext cx="10515600" cy="365760"/>
        </p:xfrm>
        <a:graphic>
          <a:graphicData uri="http://schemas.openxmlformats.org/drawingml/2006/table">
            <a:tbl>
              <a:tblPr/>
              <a:tblGrid>
                <a:gridCol w="10515600">
                  <a:extLst>
                    <a:ext uri="{9D8B030D-6E8A-4147-A177-3AD203B41FA5}">
                      <a16:colId xmlns:a16="http://schemas.microsoft.com/office/drawing/2014/main" val="9141950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7794960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469F8FBB-2C26-EDEC-B7F1-235EA0428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338379"/>
            <a:ext cx="10196384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1- Ne collectez que les données nécessaires pour atteindre votre objectif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2- Soyez transparent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3- Organisez et facilitez l'exercice des droits des personnes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4- Fixez des durées de conservation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5- Sécurisez les données et identifiez les risques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rPr>
              <a:t>6- Inscrivez la mise en conformité dans une démarche continue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85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277FDD-A217-61EB-91B4-A9B1FC836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Mon APE y est-elle soumise ?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90C3A28-3D08-603A-E938-6DE79E066D4F}"/>
              </a:ext>
            </a:extLst>
          </p:cNvPr>
          <p:cNvSpPr txBox="1"/>
          <p:nvPr/>
        </p:nvSpPr>
        <p:spPr>
          <a:xfrm>
            <a:off x="838200" y="1495594"/>
            <a:ext cx="11148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br>
              <a:rPr lang="fr-FR" dirty="0">
                <a:effectLst/>
              </a:rPr>
            </a:br>
            <a:endParaRPr lang="fr-FR" dirty="0">
              <a:effectLst/>
            </a:endParaRP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v"/>
            </a:pPr>
            <a:r>
              <a:rPr lang="fr-FR" dirty="0">
                <a:effectLst/>
              </a:rPr>
              <a:t>Toutes les entités européennes y sont soumises, donc si vous êtes géographiquement situé en Europe, vous y êtes soumis.</a:t>
            </a:r>
          </a:p>
          <a:p>
            <a:pPr>
              <a:lnSpc>
                <a:spcPct val="100000"/>
              </a:lnSpc>
            </a:pPr>
            <a:endParaRPr lang="fr-FR" dirty="0">
              <a:effectLst/>
            </a:endParaRP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v"/>
            </a:pPr>
            <a:r>
              <a:rPr lang="fr-FR" dirty="0">
                <a:effectLst/>
              </a:rPr>
              <a:t>Si l'établissement dont vous dépendez est rattaché à une entité européenne, il y est soumis. Exemple : un EGD est a priori obligatoirement soumis au RGPD car rattaché au MAE.</a:t>
            </a:r>
          </a:p>
          <a:p>
            <a:pPr>
              <a:lnSpc>
                <a:spcPct val="100000"/>
              </a:lnSpc>
            </a:pPr>
            <a:endParaRPr lang="fr-FR" dirty="0">
              <a:effectLst/>
            </a:endParaRP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v"/>
            </a:pPr>
            <a:r>
              <a:rPr lang="fr-FR" dirty="0">
                <a:effectLst/>
              </a:rPr>
              <a:t>Si votre APE est hors d'Europe mais domiciliée en Europe, vous y êtes soumis.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2295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BB03C-C707-A015-1F4B-16EEDFB19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Les mesures concrètes à appliquer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F69A82E-175E-70CB-828A-DE568DB6D74C}"/>
              </a:ext>
            </a:extLst>
          </p:cNvPr>
          <p:cNvSpPr txBox="1"/>
          <p:nvPr/>
        </p:nvSpPr>
        <p:spPr>
          <a:xfrm>
            <a:off x="562566" y="2136338"/>
            <a:ext cx="110668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fr-FR" dirty="0">
                <a:effectLst/>
              </a:rPr>
              <a:t>On désigne un responsable au sein de l'APE afin de superviser tout ce qui est traitement de données.</a:t>
            </a:r>
          </a:p>
          <a:p>
            <a:pPr>
              <a:lnSpc>
                <a:spcPct val="100000"/>
              </a:lnSpc>
            </a:pPr>
            <a:endParaRPr lang="fr-FR" dirty="0">
              <a:effectLst/>
            </a:endParaRP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fr-FR" dirty="0">
                <a:effectLst/>
              </a:rPr>
              <a:t>On évalue clairement qui a accès aux données (le nombre de personnes étant le plus limité possible) dans quel cadre et avec quelle latitude.</a:t>
            </a:r>
          </a:p>
          <a:p>
            <a:pPr>
              <a:lnSpc>
                <a:spcPct val="100000"/>
              </a:lnSpc>
            </a:pPr>
            <a:endParaRPr lang="fr-FR" dirty="0">
              <a:effectLst/>
            </a:endParaRP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fr-FR" dirty="0">
                <a:effectLst/>
              </a:rPr>
              <a:t>On supprime toutes les données inutiles (fichiers des adhérents des années précédentes s'il n'y a pas de contrainte légale sur une durée de conservation minimale et en particulier toutes les données potentiellement sensibles : PAP, PAI, allergies alimentaires, régime alimentaire particulier qui pourrait donner une indication sur une orientation religieuse, etc.)</a:t>
            </a:r>
          </a:p>
          <a:p>
            <a:pPr>
              <a:lnSpc>
                <a:spcPct val="100000"/>
              </a:lnSpc>
            </a:pPr>
            <a:endParaRPr lang="fr-FR" dirty="0">
              <a:effectLst/>
            </a:endParaRP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fr-FR" dirty="0">
                <a:effectLst/>
              </a:rPr>
              <a:t>On ne conserve que les données strictement nécessaires d'un point de vue comptable par exemple.</a:t>
            </a: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endParaRPr lang="fr-FR" dirty="0"/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fr-FR" dirty="0"/>
              <a:t>NB : On peut envisager de conserver certaines données anciennes, à des fins statistiques par exemple mais en les anonymisant. Tout dépend du niveau de maitrise des membres de votre APE.</a:t>
            </a:r>
            <a:endParaRPr lang="fr-F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2179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D0BB03C-C707-A015-1F4B-16EEDFB19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Liens utiles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939FE0F6-52EF-DBF8-57E0-2C4DC42F6BE1}"/>
              </a:ext>
            </a:extLst>
          </p:cNvPr>
          <p:cNvSpPr txBox="1"/>
          <p:nvPr/>
        </p:nvSpPr>
        <p:spPr>
          <a:xfrm>
            <a:off x="838200" y="2291255"/>
            <a:ext cx="1091505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fr-FR" u="sng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https://www.cnil.fr/fr/rgpd-de-quoi-parle-t-on</a:t>
            </a:r>
            <a:endParaRPr lang="fr-FR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https://www.cnil.fr/fr/adopter-les-six-bons-reflexes</a:t>
            </a:r>
            <a:endParaRPr lang="fr-FR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https://www.aefe.fr/aefe/delegue-la-protection-des-donnees</a:t>
            </a:r>
            <a:br>
              <a:rPr lang="fr-FR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https://www.aefe.fr/sites/default/files/asset/file/2020-04-fiche-dpo-aefe-outils-numeriques-et-rgpd.pdf</a:t>
            </a:r>
            <a:br>
              <a:rPr lang="fr-FR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FR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0000"/>
              </a:lnSpc>
              <a:buFont typeface="Wingdings" pitchFamily="2" charset="2"/>
              <a:buChar char="Ø"/>
            </a:pPr>
            <a:r>
              <a:rPr lang="fr-FR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adresse email du DPO AEFE: </a:t>
            </a:r>
            <a:r>
              <a:rPr lang="fr-FR" dirty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dpo.aefe@diplomatie.gouv.fr</a:t>
            </a:r>
            <a:endParaRPr lang="fr-FR" dirty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br>
              <a:rPr lang="fr-FR" dirty="0">
                <a:effectLst/>
              </a:rPr>
            </a:br>
            <a:endParaRPr lang="fr-FR" dirty="0">
              <a:effectLst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78417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382</Words>
  <Application>Microsoft Macintosh PowerPoint</Application>
  <PresentationFormat>Grand écran</PresentationFormat>
  <Paragraphs>39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verdana</vt:lpstr>
      <vt:lpstr>Wingdings</vt:lpstr>
      <vt:lpstr>Thème Office</vt:lpstr>
      <vt:lpstr>Votre APE et le RGPD  règlement général sur la protection des données personnelles</vt:lpstr>
      <vt:lpstr>Les 6 bons réflexes proposés par la CNIL</vt:lpstr>
      <vt:lpstr>Mon APE y est-elle soumise ?</vt:lpstr>
      <vt:lpstr>Les mesures concrètes à appliquer</vt:lpstr>
      <vt:lpstr>Liens utiles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FINANCEMENT D’UN EGD</dc:title>
  <dc:creator>Isabelle TARDE</dc:creator>
  <cp:lastModifiedBy>Isabelle TARDE</cp:lastModifiedBy>
  <cp:revision>10</cp:revision>
  <dcterms:created xsi:type="dcterms:W3CDTF">2022-09-19T17:54:40Z</dcterms:created>
  <dcterms:modified xsi:type="dcterms:W3CDTF">2022-09-21T08:53:17Z</dcterms:modified>
</cp:coreProperties>
</file>