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331" r:id="rId2"/>
    <p:sldId id="340" r:id="rId3"/>
    <p:sldId id="333" r:id="rId4"/>
    <p:sldId id="334" r:id="rId5"/>
    <p:sldId id="335" r:id="rId6"/>
    <p:sldId id="336" r:id="rId7"/>
    <p:sldId id="348" r:id="rId8"/>
    <p:sldId id="349" r:id="rId9"/>
    <p:sldId id="350" r:id="rId10"/>
    <p:sldId id="338" r:id="rId11"/>
    <p:sldId id="337" r:id="rId12"/>
    <p:sldId id="346" r:id="rId13"/>
    <p:sldId id="345" r:id="rId14"/>
    <p:sldId id="344" r:id="rId15"/>
    <p:sldId id="347" r:id="rId16"/>
    <p:sldId id="339" r:id="rId1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331"/>
            <p14:sldId id="340"/>
            <p14:sldId id="333"/>
            <p14:sldId id="334"/>
            <p14:sldId id="335"/>
            <p14:sldId id="336"/>
            <p14:sldId id="348"/>
            <p14:sldId id="349"/>
            <p14:sldId id="350"/>
            <p14:sldId id="338"/>
            <p14:sldId id="337"/>
            <p14:sldId id="346"/>
            <p14:sldId id="345"/>
            <p14:sldId id="344"/>
            <p14:sldId id="347"/>
            <p14:sldId id="339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318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  <p:guide orient="horz" pos="3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aphique%20dans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Évolution </a:t>
            </a:r>
            <a:r>
              <a:rPr lang="fr-FR" sz="18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du nombre de sections </a:t>
            </a:r>
            <a:r>
              <a:rPr lang="fr-FR" sz="18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depuis </a:t>
            </a:r>
            <a:r>
              <a:rPr lang="fr-FR" sz="18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+mn-lt"/>
                <a:ea typeface="+mn-ea"/>
                <a:cs typeface="+mn-cs"/>
              </a:rPr>
              <a:t>2011</a:t>
            </a:r>
          </a:p>
        </c:rich>
      </c:tx>
      <c:layout>
        <c:manualLayout>
          <c:xMode val="edge"/>
          <c:yMode val="edge"/>
          <c:x val="0.23992380819839657"/>
          <c:y val="2.32674294625528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328237202692962E-2"/>
          <c:y val="0.12552620721618454"/>
          <c:w val="0.94295060500856576"/>
          <c:h val="0.80573147043395144"/>
        </c:manualLayout>
      </c:layout>
      <c:lineChart>
        <c:grouping val="standard"/>
        <c:varyColors val="0"/>
        <c:ser>
          <c:idx val="0"/>
          <c:order val="0"/>
          <c:tx>
            <c:strRef>
              <c:f>'[Graphique dans Microsoft Word]Feuil1'!$A$2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05737359401139E-2"/>
                  <c:y val="-2.6575785053575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A3E-4547-8D88-A178125315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40564183929965E-2"/>
                  <c:y val="-2.6575785053575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3E-4547-8D88-A1781253150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405641839299716E-2"/>
                  <c:y val="-2.4182113544090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A3E-4547-8D88-A178125315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'[Graphique dans Microsoft Word]Feuil1'!$B$1:$N$1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'[Graphique dans Microsoft Word]Feuil1'!$B$2:$N$2</c:f>
              <c:numCache>
                <c:formatCode>General</c:formatCode>
                <c:ptCount val="13"/>
                <c:pt idx="0">
                  <c:v>286</c:v>
                </c:pt>
                <c:pt idx="1">
                  <c:v>307</c:v>
                </c:pt>
                <c:pt idx="2">
                  <c:v>328</c:v>
                </c:pt>
                <c:pt idx="3">
                  <c:v>340</c:v>
                </c:pt>
                <c:pt idx="4">
                  <c:v>355</c:v>
                </c:pt>
                <c:pt idx="5">
                  <c:v>364</c:v>
                </c:pt>
                <c:pt idx="6">
                  <c:v>383</c:v>
                </c:pt>
                <c:pt idx="7">
                  <c:v>415</c:v>
                </c:pt>
                <c:pt idx="8">
                  <c:v>432</c:v>
                </c:pt>
                <c:pt idx="9">
                  <c:v>446</c:v>
                </c:pt>
                <c:pt idx="10">
                  <c:v>464</c:v>
                </c:pt>
                <c:pt idx="11">
                  <c:v>519</c:v>
                </c:pt>
                <c:pt idx="12">
                  <c:v>575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FA-44E9-AB8E-48867C32337D}"/>
            </c:ext>
          </c:extLst>
        </c:ser>
        <c:ser>
          <c:idx val="1"/>
          <c:order val="1"/>
          <c:tx>
            <c:strRef>
              <c:f>'[Graphique dans Microsoft Word]Feuil1'!$A$3</c:f>
              <c:strCache>
                <c:ptCount val="1"/>
                <c:pt idx="0">
                  <c:v>EFE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'[Graphique dans Microsoft Word]Feuil1'!$B$1:$N$1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'[Graphique dans Microsoft Word]Feuil1'!$B$3:$N$3</c:f>
              <c:numCache>
                <c:formatCode>General</c:formatCode>
                <c:ptCount val="13"/>
                <c:pt idx="0">
                  <c:v>50</c:v>
                </c:pt>
                <c:pt idx="1">
                  <c:v>55</c:v>
                </c:pt>
                <c:pt idx="2">
                  <c:v>74</c:v>
                </c:pt>
                <c:pt idx="3">
                  <c:v>87</c:v>
                </c:pt>
                <c:pt idx="4">
                  <c:v>101</c:v>
                </c:pt>
                <c:pt idx="5">
                  <c:v>109</c:v>
                </c:pt>
                <c:pt idx="6">
                  <c:v>124</c:v>
                </c:pt>
                <c:pt idx="7">
                  <c:v>138</c:v>
                </c:pt>
                <c:pt idx="8">
                  <c:v>168</c:v>
                </c:pt>
                <c:pt idx="9">
                  <c:v>207</c:v>
                </c:pt>
                <c:pt idx="10">
                  <c:v>240</c:v>
                </c:pt>
                <c:pt idx="11">
                  <c:v>271</c:v>
                </c:pt>
                <c:pt idx="12">
                  <c:v>305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5FA-44E9-AB8E-48867C32337D}"/>
            </c:ext>
          </c:extLst>
        </c:ser>
        <c:ser>
          <c:idx val="2"/>
          <c:order val="2"/>
          <c:tx>
            <c:strRef>
              <c:f>'[Graphique dans Microsoft Word]Feuil1'!$A$4</c:f>
              <c:strCache>
                <c:ptCount val="1"/>
                <c:pt idx="0">
                  <c:v>France + EFE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3.1231507716655588E-2"/>
                  <c:y val="-2.4182113544090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A3E-4547-8D88-A178125315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'[Graphique dans Microsoft Word]Feuil1'!$B$1:$N$1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'[Graphique dans Microsoft Word]Feuil1'!$B$4:$N$4</c:f>
              <c:numCache>
                <c:formatCode>General</c:formatCode>
                <c:ptCount val="13"/>
                <c:pt idx="0">
                  <c:v>336</c:v>
                </c:pt>
                <c:pt idx="1">
                  <c:v>362</c:v>
                </c:pt>
                <c:pt idx="2">
                  <c:v>402</c:v>
                </c:pt>
                <c:pt idx="3">
                  <c:v>427</c:v>
                </c:pt>
                <c:pt idx="4">
                  <c:v>456</c:v>
                </c:pt>
                <c:pt idx="5">
                  <c:v>473</c:v>
                </c:pt>
                <c:pt idx="6">
                  <c:v>507</c:v>
                </c:pt>
                <c:pt idx="7">
                  <c:v>553</c:v>
                </c:pt>
                <c:pt idx="8">
                  <c:v>600</c:v>
                </c:pt>
                <c:pt idx="9">
                  <c:v>653</c:v>
                </c:pt>
                <c:pt idx="10">
                  <c:v>704</c:v>
                </c:pt>
                <c:pt idx="11">
                  <c:v>790</c:v>
                </c:pt>
                <c:pt idx="12">
                  <c:v>880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5FA-44E9-AB8E-48867C323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1181664"/>
        <c:axId val="341185976"/>
      </c:lineChart>
      <c:catAx>
        <c:axId val="34118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1185976"/>
        <c:crosses val="autoZero"/>
        <c:auto val="1"/>
        <c:lblAlgn val="ctr"/>
        <c:lblOffset val="100"/>
        <c:noMultiLvlLbl val="0"/>
      </c:catAx>
      <c:valAx>
        <c:axId val="3411859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1181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>
                <a:effectLst/>
              </a:rPr>
              <a:t>Répartition par type de section </a:t>
            </a:r>
            <a:r>
              <a:rPr lang="fr-FR" sz="1800" b="1" i="0" baseline="0" dirty="0" smtClean="0">
                <a:effectLst/>
              </a:rPr>
              <a:t/>
            </a:r>
            <a:br>
              <a:rPr lang="fr-FR" sz="1800" b="1" i="0" baseline="0" dirty="0" smtClean="0">
                <a:effectLst/>
              </a:rPr>
            </a:br>
            <a:r>
              <a:rPr lang="fr-FR" sz="1800" b="1" i="0" baseline="0" dirty="0" smtClean="0">
                <a:effectLst/>
              </a:rPr>
              <a:t>France </a:t>
            </a:r>
            <a:r>
              <a:rPr lang="fr-FR" sz="1800" b="1" i="0" baseline="0" dirty="0">
                <a:effectLst/>
              </a:rPr>
              <a:t>+ EFE RS 2023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'[Graphique dans Microsoft PowerPoint]Graph FR+EFE'!$Q$2:$Q$19</c:f>
              <c:strCache>
                <c:ptCount val="18"/>
                <c:pt idx="0">
                  <c:v>SI corénnes</c:v>
                </c:pt>
                <c:pt idx="1">
                  <c:v>SI danoises</c:v>
                </c:pt>
                <c:pt idx="2">
                  <c:v>SI norvégiennes</c:v>
                </c:pt>
                <c:pt idx="3">
                  <c:v>SI australiennes</c:v>
                </c:pt>
                <c:pt idx="4">
                  <c:v>SI suédoises</c:v>
                </c:pt>
                <c:pt idx="5">
                  <c:v>SI néerlandaises</c:v>
                </c:pt>
                <c:pt idx="6">
                  <c:v>SI brésiliennes</c:v>
                </c:pt>
                <c:pt idx="7">
                  <c:v>SI russes</c:v>
                </c:pt>
                <c:pt idx="8">
                  <c:v>SI japonaises</c:v>
                </c:pt>
                <c:pt idx="9">
                  <c:v>SI polonaises</c:v>
                </c:pt>
                <c:pt idx="10">
                  <c:v>SI portugaises</c:v>
                </c:pt>
                <c:pt idx="11">
                  <c:v>SI italiennes</c:v>
                </c:pt>
                <c:pt idx="12">
                  <c:v>SI espagnoles</c:v>
                </c:pt>
                <c:pt idx="13">
                  <c:v>SI allemandes</c:v>
                </c:pt>
                <c:pt idx="14">
                  <c:v>SI chinoises</c:v>
                </c:pt>
                <c:pt idx="15">
                  <c:v>SI arabes</c:v>
                </c:pt>
                <c:pt idx="16">
                  <c:v>SI américaines</c:v>
                </c:pt>
                <c:pt idx="17">
                  <c:v>SI britanniques</c:v>
                </c:pt>
              </c:strCache>
            </c:strRef>
          </c:cat>
          <c:val>
            <c:numRef>
              <c:f>'[Graphique dans Microsoft PowerPoint]Graph FR+EFE'!$R$2:$R$19</c:f>
              <c:numCache>
                <c:formatCode>0.0%</c:formatCode>
                <c:ptCount val="18"/>
                <c:pt idx="0">
                  <c:v>3.4090909090909089E-3</c:v>
                </c:pt>
                <c:pt idx="1">
                  <c:v>3.4090909090909089E-3</c:v>
                </c:pt>
                <c:pt idx="2">
                  <c:v>3.4090909090909089E-3</c:v>
                </c:pt>
                <c:pt idx="3">
                  <c:v>5.681818181818182E-3</c:v>
                </c:pt>
                <c:pt idx="4">
                  <c:v>9.0909090909090905E-3</c:v>
                </c:pt>
                <c:pt idx="5">
                  <c:v>1.0227272727272727E-2</c:v>
                </c:pt>
                <c:pt idx="6">
                  <c:v>1.1363636363636364E-2</c:v>
                </c:pt>
                <c:pt idx="7">
                  <c:v>1.3636363636363636E-2</c:v>
                </c:pt>
                <c:pt idx="8">
                  <c:v>1.5909090909090907E-2</c:v>
                </c:pt>
                <c:pt idx="9">
                  <c:v>1.7045454545454544E-2</c:v>
                </c:pt>
                <c:pt idx="10">
                  <c:v>3.5227272727272725E-2</c:v>
                </c:pt>
                <c:pt idx="11">
                  <c:v>4.0909090909090909E-2</c:v>
                </c:pt>
                <c:pt idx="12">
                  <c:v>6.5909090909090903E-2</c:v>
                </c:pt>
                <c:pt idx="13">
                  <c:v>7.1590909090909094E-2</c:v>
                </c:pt>
                <c:pt idx="14">
                  <c:v>7.1590909090909094E-2</c:v>
                </c:pt>
                <c:pt idx="15">
                  <c:v>0.125</c:v>
                </c:pt>
                <c:pt idx="16">
                  <c:v>0.20113636363636364</c:v>
                </c:pt>
                <c:pt idx="17">
                  <c:v>0.29545454545454547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5F-454C-9F1C-14D3CDAFD5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4572224"/>
        <c:axId val="274573008"/>
      </c:barChart>
      <c:catAx>
        <c:axId val="27457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4573008"/>
        <c:crosses val="autoZero"/>
        <c:auto val="1"/>
        <c:lblAlgn val="ctr"/>
        <c:lblOffset val="100"/>
        <c:noMultiLvlLbl val="0"/>
      </c:catAx>
      <c:valAx>
        <c:axId val="274573008"/>
        <c:scaling>
          <c:orientation val="minMax"/>
          <c:max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457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>
                <a:effectLst/>
              </a:rPr>
              <a:t>Répartition par type de section </a:t>
            </a:r>
            <a:br>
              <a:rPr lang="fr-FR" sz="1800" b="1" i="0" baseline="0" dirty="0">
                <a:effectLst/>
              </a:rPr>
            </a:br>
            <a:r>
              <a:rPr lang="fr-FR" sz="1800" b="1" i="0" baseline="0" dirty="0">
                <a:effectLst/>
              </a:rPr>
              <a:t>EFE RS 2023</a:t>
            </a:r>
            <a:endParaRPr lang="fr-FR" dirty="0">
              <a:effectLst/>
            </a:endParaRPr>
          </a:p>
        </c:rich>
      </c:tx>
      <c:layout>
        <c:manualLayout>
          <c:xMode val="edge"/>
          <c:yMode val="edge"/>
          <c:x val="0.10535042085116607"/>
          <c:y val="1.6457662985938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Feuil1!$B$2:$B$19</c:f>
              <c:strCache>
                <c:ptCount val="18"/>
                <c:pt idx="0">
                  <c:v>SI coréennes</c:v>
                </c:pt>
                <c:pt idx="1">
                  <c:v>SI danoises</c:v>
                </c:pt>
                <c:pt idx="2">
                  <c:v>SI norvégiennes</c:v>
                </c:pt>
                <c:pt idx="3">
                  <c:v>SI australiennes</c:v>
                </c:pt>
                <c:pt idx="4">
                  <c:v>SI néerlandaises</c:v>
                </c:pt>
                <c:pt idx="5">
                  <c:v>Si italiennes</c:v>
                </c:pt>
                <c:pt idx="6">
                  <c:v>SI japonaises</c:v>
                </c:pt>
                <c:pt idx="7">
                  <c:v>SI polonaises</c:v>
                </c:pt>
                <c:pt idx="8">
                  <c:v>SI portugaises</c:v>
                </c:pt>
                <c:pt idx="9">
                  <c:v>SI russes</c:v>
                </c:pt>
                <c:pt idx="10">
                  <c:v>SI suédoises</c:v>
                </c:pt>
                <c:pt idx="11">
                  <c:v>SI espagnoles</c:v>
                </c:pt>
                <c:pt idx="12">
                  <c:v>SI brésiliennes</c:v>
                </c:pt>
                <c:pt idx="13">
                  <c:v>SI chinoises</c:v>
                </c:pt>
                <c:pt idx="14">
                  <c:v>SI allemandes</c:v>
                </c:pt>
                <c:pt idx="15">
                  <c:v>SI britanniques</c:v>
                </c:pt>
                <c:pt idx="16">
                  <c:v>SI arabes</c:v>
                </c:pt>
                <c:pt idx="17">
                  <c:v>SI américaines</c:v>
                </c:pt>
              </c:strCache>
            </c:strRef>
          </c:cat>
          <c:val>
            <c:numRef>
              <c:f>Feuil1!$C$2:$C$19</c:f>
              <c:numCache>
                <c:formatCode>0.00%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3.2786885245901639E-3</c:v>
                </c:pt>
                <c:pt idx="4">
                  <c:v>3.2786885245901639E-3</c:v>
                </c:pt>
                <c:pt idx="5">
                  <c:v>9.8360655737704927E-3</c:v>
                </c:pt>
                <c:pt idx="6">
                  <c:v>9.8360655737704927E-3</c:v>
                </c:pt>
                <c:pt idx="7">
                  <c:v>9.8360655737704927E-3</c:v>
                </c:pt>
                <c:pt idx="8">
                  <c:v>9.8360655737704927E-3</c:v>
                </c:pt>
                <c:pt idx="9">
                  <c:v>9.8360655737704927E-3</c:v>
                </c:pt>
                <c:pt idx="10">
                  <c:v>9.8360655737704927E-3</c:v>
                </c:pt>
                <c:pt idx="11">
                  <c:v>1.6393442622950821E-2</c:v>
                </c:pt>
                <c:pt idx="12">
                  <c:v>2.2950819672131147E-2</c:v>
                </c:pt>
                <c:pt idx="13">
                  <c:v>2.2950819672131147E-2</c:v>
                </c:pt>
                <c:pt idx="14">
                  <c:v>4.2622950819672129E-2</c:v>
                </c:pt>
                <c:pt idx="15">
                  <c:v>0.24262295081967214</c:v>
                </c:pt>
                <c:pt idx="16">
                  <c:v>0.26885245901639343</c:v>
                </c:pt>
                <c:pt idx="17">
                  <c:v>0.31803278688524589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5A-4D39-B959-6685500F11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4572616"/>
        <c:axId val="274571832"/>
      </c:barChart>
      <c:catAx>
        <c:axId val="274572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4571832"/>
        <c:crosses val="autoZero"/>
        <c:auto val="1"/>
        <c:lblAlgn val="ctr"/>
        <c:lblOffset val="100"/>
        <c:noMultiLvlLbl val="0"/>
      </c:catAx>
      <c:valAx>
        <c:axId val="274571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457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8707B-F085-41BB-9B84-34BAC7A35AFA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92A2B9-3691-46F7-85DE-9AF092A317F0}">
      <dgm:prSet phldrT="[Texte]" custT="1"/>
      <dgm:spPr/>
      <dgm:t>
        <a:bodyPr/>
        <a:lstStyle/>
        <a:p>
          <a:r>
            <a:rPr lang="fr-FR" sz="900" dirty="0" smtClean="0"/>
            <a:t>BAC</a:t>
          </a:r>
          <a:r>
            <a:rPr lang="fr-FR" sz="1100" dirty="0" smtClean="0"/>
            <a:t> </a:t>
          </a:r>
          <a:r>
            <a:rPr lang="fr-FR" sz="900" dirty="0" smtClean="0"/>
            <a:t>BINATIONAL</a:t>
          </a:r>
          <a:endParaRPr lang="es-ES" sz="1100" dirty="0"/>
        </a:p>
      </dgm:t>
    </dgm:pt>
    <dgm:pt modelId="{E504440E-25F7-4C5D-9FA1-4ECD37EE1321}" type="parTrans" cxnId="{F5B7CAFB-7658-4B81-AB86-7FE7772396EC}">
      <dgm:prSet/>
      <dgm:spPr/>
      <dgm:t>
        <a:bodyPr/>
        <a:lstStyle/>
        <a:p>
          <a:endParaRPr lang="es-ES"/>
        </a:p>
      </dgm:t>
    </dgm:pt>
    <dgm:pt modelId="{E7DEF08F-B2F5-4CB1-A66E-CF123C7734E4}" type="sibTrans" cxnId="{F5B7CAFB-7658-4B81-AB86-7FE7772396EC}">
      <dgm:prSet/>
      <dgm:spPr/>
      <dgm:t>
        <a:bodyPr/>
        <a:lstStyle/>
        <a:p>
          <a:endParaRPr lang="es-ES"/>
        </a:p>
      </dgm:t>
    </dgm:pt>
    <dgm:pt modelId="{EC6B8CDC-1363-4F1B-B00F-6870D905409D}">
      <dgm:prSet phldrT="[Texte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BFI</a:t>
          </a:r>
          <a:endParaRPr lang="es-ES" dirty="0"/>
        </a:p>
      </dgm:t>
    </dgm:pt>
    <dgm:pt modelId="{EAAA2933-03E4-4D4B-A257-1B484FF8C848}" type="parTrans" cxnId="{20930B7D-5947-452E-9BB8-23F2C2FC9713}">
      <dgm:prSet/>
      <dgm:spPr/>
      <dgm:t>
        <a:bodyPr/>
        <a:lstStyle/>
        <a:p>
          <a:endParaRPr lang="es-ES"/>
        </a:p>
      </dgm:t>
    </dgm:pt>
    <dgm:pt modelId="{2F16FE25-1F93-402E-8205-60DB68EE86B7}" type="sibTrans" cxnId="{20930B7D-5947-452E-9BB8-23F2C2FC9713}">
      <dgm:prSet/>
      <dgm:spPr/>
      <dgm:t>
        <a:bodyPr/>
        <a:lstStyle/>
        <a:p>
          <a:endParaRPr lang="es-ES"/>
        </a:p>
      </dgm:t>
    </dgm:pt>
    <dgm:pt modelId="{FC16F0EE-8AD6-4847-8D07-DD126C5E4503}">
      <dgm:prSet phldrT="[Texte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SI</a:t>
          </a:r>
          <a:endParaRPr lang="es-ES" dirty="0"/>
        </a:p>
      </dgm:t>
    </dgm:pt>
    <dgm:pt modelId="{0AA33E21-998F-4D01-AE21-37EEAE253FBC}" type="parTrans" cxnId="{C3FC73BE-E3C1-42CC-B617-CCB74134E8FC}">
      <dgm:prSet/>
      <dgm:spPr/>
      <dgm:t>
        <a:bodyPr/>
        <a:lstStyle/>
        <a:p>
          <a:endParaRPr lang="es-ES"/>
        </a:p>
      </dgm:t>
    </dgm:pt>
    <dgm:pt modelId="{DE0DB2EA-9FF5-4907-8A2C-F12ECEF30666}" type="sibTrans" cxnId="{C3FC73BE-E3C1-42CC-B617-CCB74134E8FC}">
      <dgm:prSet/>
      <dgm:spPr/>
      <dgm:t>
        <a:bodyPr/>
        <a:lstStyle/>
        <a:p>
          <a:endParaRPr lang="es-ES"/>
        </a:p>
      </dgm:t>
    </dgm:pt>
    <dgm:pt modelId="{FE9FF4C4-AADA-4C9D-A01B-92C31E9370F3}">
      <dgm:prSet phldrT="[Texte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EMILE/DNL</a:t>
          </a:r>
          <a:endParaRPr lang="es-ES" dirty="0"/>
        </a:p>
      </dgm:t>
    </dgm:pt>
    <dgm:pt modelId="{89593CAB-2654-4079-BE36-71D935DAC7F5}" type="parTrans" cxnId="{166A794E-3680-427E-9DCF-D747B389EFAD}">
      <dgm:prSet/>
      <dgm:spPr/>
      <dgm:t>
        <a:bodyPr/>
        <a:lstStyle/>
        <a:p>
          <a:endParaRPr lang="es-ES"/>
        </a:p>
      </dgm:t>
    </dgm:pt>
    <dgm:pt modelId="{E2211C13-C4E6-4CA0-87D6-2C7737E093D2}" type="sibTrans" cxnId="{166A794E-3680-427E-9DCF-D747B389EFAD}">
      <dgm:prSet/>
      <dgm:spPr/>
      <dgm:t>
        <a:bodyPr/>
        <a:lstStyle/>
        <a:p>
          <a:endParaRPr lang="es-ES"/>
        </a:p>
      </dgm:t>
    </dgm:pt>
    <dgm:pt modelId="{1776EBD2-7521-407F-B0F4-0DBB50F4E1F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DNL HORS SELO</a:t>
          </a:r>
          <a:endParaRPr lang="es-ES" dirty="0"/>
        </a:p>
      </dgm:t>
    </dgm:pt>
    <dgm:pt modelId="{09444C92-1CD0-4513-A0C7-A8D1B88C142B}" type="parTrans" cxnId="{466D2DB0-F283-4DB1-B8B1-547641103D15}">
      <dgm:prSet/>
      <dgm:spPr/>
      <dgm:t>
        <a:bodyPr/>
        <a:lstStyle/>
        <a:p>
          <a:endParaRPr lang="es-ES"/>
        </a:p>
      </dgm:t>
    </dgm:pt>
    <dgm:pt modelId="{71A40BE1-D747-4F2B-B98A-5E27FB77F411}" type="sibTrans" cxnId="{466D2DB0-F283-4DB1-B8B1-547641103D15}">
      <dgm:prSet/>
      <dgm:spPr/>
      <dgm:t>
        <a:bodyPr/>
        <a:lstStyle/>
        <a:p>
          <a:endParaRPr lang="es-ES"/>
        </a:p>
      </dgm:t>
    </dgm:pt>
    <dgm:pt modelId="{1627B7C9-E418-4970-BAA5-59B8143D5C8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PARLE</a:t>
          </a:r>
          <a:endParaRPr lang="es-ES" dirty="0"/>
        </a:p>
      </dgm:t>
    </dgm:pt>
    <dgm:pt modelId="{181AFA35-54BD-4792-9B4E-46DDAC67470F}" type="parTrans" cxnId="{8210F619-2816-44DF-812F-9569A00901EA}">
      <dgm:prSet/>
      <dgm:spPr/>
      <dgm:t>
        <a:bodyPr/>
        <a:lstStyle/>
        <a:p>
          <a:endParaRPr lang="es-ES"/>
        </a:p>
      </dgm:t>
    </dgm:pt>
    <dgm:pt modelId="{95B834B7-DE19-4C61-861C-6ABDD9FF7318}" type="sibTrans" cxnId="{8210F619-2816-44DF-812F-9569A00901EA}">
      <dgm:prSet/>
      <dgm:spPr/>
      <dgm:t>
        <a:bodyPr/>
        <a:lstStyle/>
        <a:p>
          <a:endParaRPr lang="es-ES"/>
        </a:p>
      </dgm:t>
    </dgm:pt>
    <dgm:pt modelId="{31056404-2725-4D3F-991D-39E551647D7B}">
      <dgm:prSet phldrT="[Texte]"/>
      <dgm:spPr/>
      <dgm:t>
        <a:bodyPr/>
        <a:lstStyle/>
        <a:p>
          <a:r>
            <a:rPr lang="fr-FR" dirty="0" smtClean="0"/>
            <a:t>SELO</a:t>
          </a:r>
          <a:endParaRPr lang="es-ES" dirty="0"/>
        </a:p>
      </dgm:t>
    </dgm:pt>
    <dgm:pt modelId="{A0C45263-337C-4A99-9B92-2A7B2C185A74}" type="sibTrans" cxnId="{982596EB-2686-49FE-95A3-E1FFE9597618}">
      <dgm:prSet/>
      <dgm:spPr/>
      <dgm:t>
        <a:bodyPr/>
        <a:lstStyle/>
        <a:p>
          <a:endParaRPr lang="es-ES"/>
        </a:p>
      </dgm:t>
    </dgm:pt>
    <dgm:pt modelId="{CBAAD28D-9AB1-449B-A6CE-5DE3D9FED6B6}" type="parTrans" cxnId="{982596EB-2686-49FE-95A3-E1FFE9597618}">
      <dgm:prSet/>
      <dgm:spPr/>
      <dgm:t>
        <a:bodyPr/>
        <a:lstStyle/>
        <a:p>
          <a:endParaRPr lang="es-ES"/>
        </a:p>
      </dgm:t>
    </dgm:pt>
    <dgm:pt modelId="{605A3BDA-41CE-4000-BC9C-3CD34AA2E49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ELCE</a:t>
          </a:r>
          <a:endParaRPr lang="es-ES" dirty="0"/>
        </a:p>
      </dgm:t>
    </dgm:pt>
    <dgm:pt modelId="{96B3CB61-9F5F-4500-B72F-A3F53B21EFC5}" type="parTrans" cxnId="{6650CFE8-01DC-446C-BF59-2DEF8170A1D7}">
      <dgm:prSet/>
      <dgm:spPr/>
      <dgm:t>
        <a:bodyPr/>
        <a:lstStyle/>
        <a:p>
          <a:endParaRPr lang="es-ES"/>
        </a:p>
      </dgm:t>
    </dgm:pt>
    <dgm:pt modelId="{487E1281-DDC8-4F62-8FB0-6A5D197FD3F6}" type="sibTrans" cxnId="{6650CFE8-01DC-446C-BF59-2DEF8170A1D7}">
      <dgm:prSet/>
      <dgm:spPr/>
      <dgm:t>
        <a:bodyPr/>
        <a:lstStyle/>
        <a:p>
          <a:endParaRPr lang="es-ES"/>
        </a:p>
      </dgm:t>
    </dgm:pt>
    <dgm:pt modelId="{EDECC92C-56B3-4195-84C2-C26D721D8CB4}" type="pres">
      <dgm:prSet presAssocID="{D878707B-F085-41BB-9B84-34BAC7A35A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184C17-D3B7-468B-892B-B4594DBDCE15}" type="pres">
      <dgm:prSet presAssocID="{1627B7C9-E418-4970-BAA5-59B8143D5C8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E690D2-89AA-4F9C-957A-5A3B887F6CC2}" type="pres">
      <dgm:prSet presAssocID="{1627B7C9-E418-4970-BAA5-59B8143D5C84}" presName="spNode" presStyleCnt="0"/>
      <dgm:spPr/>
    </dgm:pt>
    <dgm:pt modelId="{77CAB68D-7177-4EA0-B736-7694CE9CB9AB}" type="pres">
      <dgm:prSet presAssocID="{95B834B7-DE19-4C61-861C-6ABDD9FF7318}" presName="sibTrans" presStyleLbl="sibTrans1D1" presStyleIdx="0" presStyleCnt="8"/>
      <dgm:spPr/>
      <dgm:t>
        <a:bodyPr/>
        <a:lstStyle/>
        <a:p>
          <a:endParaRPr lang="es-ES"/>
        </a:p>
      </dgm:t>
    </dgm:pt>
    <dgm:pt modelId="{78C37C87-C96F-44D6-88C2-479CE851FAB3}" type="pres">
      <dgm:prSet presAssocID="{1776EBD2-7521-407F-B0F4-0DBB50F4E1F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E6DF55-F737-49E3-84BC-41F0F6D46127}" type="pres">
      <dgm:prSet presAssocID="{1776EBD2-7521-407F-B0F4-0DBB50F4E1F9}" presName="spNode" presStyleCnt="0"/>
      <dgm:spPr/>
    </dgm:pt>
    <dgm:pt modelId="{BBDE2CEE-3858-4464-ACDF-F71263D750BF}" type="pres">
      <dgm:prSet presAssocID="{71A40BE1-D747-4F2B-B98A-5E27FB77F411}" presName="sibTrans" presStyleLbl="sibTrans1D1" presStyleIdx="1" presStyleCnt="8"/>
      <dgm:spPr/>
      <dgm:t>
        <a:bodyPr/>
        <a:lstStyle/>
        <a:p>
          <a:endParaRPr lang="es-ES"/>
        </a:p>
      </dgm:t>
    </dgm:pt>
    <dgm:pt modelId="{AED32823-F699-4433-AE08-65AA7CF50409}" type="pres">
      <dgm:prSet presAssocID="{605A3BDA-41CE-4000-BC9C-3CD34AA2E49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742542-0C5A-4868-AA81-1CA5C6580283}" type="pres">
      <dgm:prSet presAssocID="{605A3BDA-41CE-4000-BC9C-3CD34AA2E49E}" presName="spNode" presStyleCnt="0"/>
      <dgm:spPr/>
    </dgm:pt>
    <dgm:pt modelId="{68C20211-8752-4C8B-9DDE-B765E57A1FD5}" type="pres">
      <dgm:prSet presAssocID="{487E1281-DDC8-4F62-8FB0-6A5D197FD3F6}" presName="sibTrans" presStyleLbl="sibTrans1D1" presStyleIdx="2" presStyleCnt="8"/>
      <dgm:spPr/>
      <dgm:t>
        <a:bodyPr/>
        <a:lstStyle/>
        <a:p>
          <a:endParaRPr lang="es-ES"/>
        </a:p>
      </dgm:t>
    </dgm:pt>
    <dgm:pt modelId="{079504F8-2778-427A-9189-7D27D36D0307}" type="pres">
      <dgm:prSet presAssocID="{9292A2B9-3691-46F7-85DE-9AF092A317F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0192DC-B2F9-4C85-ABC7-FCE37C55494C}" type="pres">
      <dgm:prSet presAssocID="{9292A2B9-3691-46F7-85DE-9AF092A317F0}" presName="spNode" presStyleCnt="0"/>
      <dgm:spPr/>
    </dgm:pt>
    <dgm:pt modelId="{57350209-4883-4AC7-AEE6-E52C19F789DC}" type="pres">
      <dgm:prSet presAssocID="{E7DEF08F-B2F5-4CB1-A66E-CF123C7734E4}" presName="sibTrans" presStyleLbl="sibTrans1D1" presStyleIdx="3" presStyleCnt="8"/>
      <dgm:spPr/>
      <dgm:t>
        <a:bodyPr/>
        <a:lstStyle/>
        <a:p>
          <a:endParaRPr lang="es-ES"/>
        </a:p>
      </dgm:t>
    </dgm:pt>
    <dgm:pt modelId="{F4BF2CB3-1D21-44A7-8C77-016927798436}" type="pres">
      <dgm:prSet presAssocID="{EC6B8CDC-1363-4F1B-B00F-6870D905409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C86378-ECE8-4B00-BC08-F47246D8A4D1}" type="pres">
      <dgm:prSet presAssocID="{EC6B8CDC-1363-4F1B-B00F-6870D905409D}" presName="spNode" presStyleCnt="0"/>
      <dgm:spPr/>
    </dgm:pt>
    <dgm:pt modelId="{216602CF-F517-489A-85D3-270F34B8C51E}" type="pres">
      <dgm:prSet presAssocID="{2F16FE25-1F93-402E-8205-60DB68EE86B7}" presName="sibTrans" presStyleLbl="sibTrans1D1" presStyleIdx="4" presStyleCnt="8"/>
      <dgm:spPr/>
      <dgm:t>
        <a:bodyPr/>
        <a:lstStyle/>
        <a:p>
          <a:endParaRPr lang="es-ES"/>
        </a:p>
      </dgm:t>
    </dgm:pt>
    <dgm:pt modelId="{0E628D9A-E2CF-438E-AC73-EEC7870167FF}" type="pres">
      <dgm:prSet presAssocID="{FC16F0EE-8AD6-4847-8D07-DD126C5E450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A2B74C-EDC8-4D53-9C6B-82FDBAF606FC}" type="pres">
      <dgm:prSet presAssocID="{FC16F0EE-8AD6-4847-8D07-DD126C5E4503}" presName="spNode" presStyleCnt="0"/>
      <dgm:spPr/>
    </dgm:pt>
    <dgm:pt modelId="{FC977C8A-E160-42AA-BFAC-21FEB6CFA686}" type="pres">
      <dgm:prSet presAssocID="{DE0DB2EA-9FF5-4907-8A2C-F12ECEF30666}" presName="sibTrans" presStyleLbl="sibTrans1D1" presStyleIdx="5" presStyleCnt="8"/>
      <dgm:spPr/>
      <dgm:t>
        <a:bodyPr/>
        <a:lstStyle/>
        <a:p>
          <a:endParaRPr lang="es-ES"/>
        </a:p>
      </dgm:t>
    </dgm:pt>
    <dgm:pt modelId="{9F256031-1FFD-49A0-97C9-CD5B8231F679}" type="pres">
      <dgm:prSet presAssocID="{31056404-2725-4D3F-991D-39E551647D7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775D5-1663-4DFC-BCF2-E769767546D6}" type="pres">
      <dgm:prSet presAssocID="{31056404-2725-4D3F-991D-39E551647D7B}" presName="spNode" presStyleCnt="0"/>
      <dgm:spPr/>
    </dgm:pt>
    <dgm:pt modelId="{32294B00-C329-4F54-A094-C035D1FA8DBE}" type="pres">
      <dgm:prSet presAssocID="{A0C45263-337C-4A99-9B92-2A7B2C185A74}" presName="sibTrans" presStyleLbl="sibTrans1D1" presStyleIdx="6" presStyleCnt="8"/>
      <dgm:spPr/>
      <dgm:t>
        <a:bodyPr/>
        <a:lstStyle/>
        <a:p>
          <a:endParaRPr lang="es-ES"/>
        </a:p>
      </dgm:t>
    </dgm:pt>
    <dgm:pt modelId="{93C4B3FA-53EC-4771-B821-C214350482F2}" type="pres">
      <dgm:prSet presAssocID="{FE9FF4C4-AADA-4C9D-A01B-92C31E9370F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F8470A-4BC2-4D2F-916E-D8BC6A488902}" type="pres">
      <dgm:prSet presAssocID="{FE9FF4C4-AADA-4C9D-A01B-92C31E9370F3}" presName="spNode" presStyleCnt="0"/>
      <dgm:spPr/>
    </dgm:pt>
    <dgm:pt modelId="{512D9F55-9227-4935-A566-99C65D9A7E0E}" type="pres">
      <dgm:prSet presAssocID="{E2211C13-C4E6-4CA0-87D6-2C7737E093D2}" presName="sibTrans" presStyleLbl="sibTrans1D1" presStyleIdx="7" presStyleCnt="8"/>
      <dgm:spPr/>
      <dgm:t>
        <a:bodyPr/>
        <a:lstStyle/>
        <a:p>
          <a:endParaRPr lang="es-ES"/>
        </a:p>
      </dgm:t>
    </dgm:pt>
  </dgm:ptLst>
  <dgm:cxnLst>
    <dgm:cxn modelId="{4D799A7B-3B61-4301-A521-9D659E43EF30}" type="presOf" srcId="{EC6B8CDC-1363-4F1B-B00F-6870D905409D}" destId="{F4BF2CB3-1D21-44A7-8C77-016927798436}" srcOrd="0" destOrd="0" presId="urn:microsoft.com/office/officeart/2005/8/layout/cycle6"/>
    <dgm:cxn modelId="{60501CA4-B879-4930-B524-D654342DA9FD}" type="presOf" srcId="{9292A2B9-3691-46F7-85DE-9AF092A317F0}" destId="{079504F8-2778-427A-9189-7D27D36D0307}" srcOrd="0" destOrd="0" presId="urn:microsoft.com/office/officeart/2005/8/layout/cycle6"/>
    <dgm:cxn modelId="{FDD372F5-C972-4211-BEF4-5427938052EB}" type="presOf" srcId="{A0C45263-337C-4A99-9B92-2A7B2C185A74}" destId="{32294B00-C329-4F54-A094-C035D1FA8DBE}" srcOrd="0" destOrd="0" presId="urn:microsoft.com/office/officeart/2005/8/layout/cycle6"/>
    <dgm:cxn modelId="{55F6FA84-A964-4797-BBBD-872237930464}" type="presOf" srcId="{DE0DB2EA-9FF5-4907-8A2C-F12ECEF30666}" destId="{FC977C8A-E160-42AA-BFAC-21FEB6CFA686}" srcOrd="0" destOrd="0" presId="urn:microsoft.com/office/officeart/2005/8/layout/cycle6"/>
    <dgm:cxn modelId="{69CB4DE3-40BC-4F78-96C4-2A2AD2B58AAD}" type="presOf" srcId="{E7DEF08F-B2F5-4CB1-A66E-CF123C7734E4}" destId="{57350209-4883-4AC7-AEE6-E52C19F789DC}" srcOrd="0" destOrd="0" presId="urn:microsoft.com/office/officeart/2005/8/layout/cycle6"/>
    <dgm:cxn modelId="{728517FA-CAEF-412A-9925-41566490A062}" type="presOf" srcId="{1627B7C9-E418-4970-BAA5-59B8143D5C84}" destId="{26184C17-D3B7-468B-892B-B4594DBDCE15}" srcOrd="0" destOrd="0" presId="urn:microsoft.com/office/officeart/2005/8/layout/cycle6"/>
    <dgm:cxn modelId="{8210F619-2816-44DF-812F-9569A00901EA}" srcId="{D878707B-F085-41BB-9B84-34BAC7A35AFA}" destId="{1627B7C9-E418-4970-BAA5-59B8143D5C84}" srcOrd="0" destOrd="0" parTransId="{181AFA35-54BD-4792-9B4E-46DDAC67470F}" sibTransId="{95B834B7-DE19-4C61-861C-6ABDD9FF7318}"/>
    <dgm:cxn modelId="{B60A2FBD-8F5E-40F8-A5D7-CA5D50EBB6B9}" type="presOf" srcId="{D878707B-F085-41BB-9B84-34BAC7A35AFA}" destId="{EDECC92C-56B3-4195-84C2-C26D721D8CB4}" srcOrd="0" destOrd="0" presId="urn:microsoft.com/office/officeart/2005/8/layout/cycle6"/>
    <dgm:cxn modelId="{C3FC73BE-E3C1-42CC-B617-CCB74134E8FC}" srcId="{D878707B-F085-41BB-9B84-34BAC7A35AFA}" destId="{FC16F0EE-8AD6-4847-8D07-DD126C5E4503}" srcOrd="5" destOrd="0" parTransId="{0AA33E21-998F-4D01-AE21-37EEAE253FBC}" sibTransId="{DE0DB2EA-9FF5-4907-8A2C-F12ECEF30666}"/>
    <dgm:cxn modelId="{12AA7FF6-9120-47D5-B3AE-7F7F7F6EAD7E}" type="presOf" srcId="{FC16F0EE-8AD6-4847-8D07-DD126C5E4503}" destId="{0E628D9A-E2CF-438E-AC73-EEC7870167FF}" srcOrd="0" destOrd="0" presId="urn:microsoft.com/office/officeart/2005/8/layout/cycle6"/>
    <dgm:cxn modelId="{6650CFE8-01DC-446C-BF59-2DEF8170A1D7}" srcId="{D878707B-F085-41BB-9B84-34BAC7A35AFA}" destId="{605A3BDA-41CE-4000-BC9C-3CD34AA2E49E}" srcOrd="2" destOrd="0" parTransId="{96B3CB61-9F5F-4500-B72F-A3F53B21EFC5}" sibTransId="{487E1281-DDC8-4F62-8FB0-6A5D197FD3F6}"/>
    <dgm:cxn modelId="{926B7EE8-DF8B-42D6-8B65-3B4245BAEC95}" type="presOf" srcId="{71A40BE1-D747-4F2B-B98A-5E27FB77F411}" destId="{BBDE2CEE-3858-4464-ACDF-F71263D750BF}" srcOrd="0" destOrd="0" presId="urn:microsoft.com/office/officeart/2005/8/layout/cycle6"/>
    <dgm:cxn modelId="{EDC346E6-D6EF-4F6C-B2DD-5798009198D0}" type="presOf" srcId="{31056404-2725-4D3F-991D-39E551647D7B}" destId="{9F256031-1FFD-49A0-97C9-CD5B8231F679}" srcOrd="0" destOrd="0" presId="urn:microsoft.com/office/officeart/2005/8/layout/cycle6"/>
    <dgm:cxn modelId="{466D2DB0-F283-4DB1-B8B1-547641103D15}" srcId="{D878707B-F085-41BB-9B84-34BAC7A35AFA}" destId="{1776EBD2-7521-407F-B0F4-0DBB50F4E1F9}" srcOrd="1" destOrd="0" parTransId="{09444C92-1CD0-4513-A0C7-A8D1B88C142B}" sibTransId="{71A40BE1-D747-4F2B-B98A-5E27FB77F411}"/>
    <dgm:cxn modelId="{686B101A-7107-4484-9E17-077F12EE725B}" type="presOf" srcId="{487E1281-DDC8-4F62-8FB0-6A5D197FD3F6}" destId="{68C20211-8752-4C8B-9DDE-B765E57A1FD5}" srcOrd="0" destOrd="0" presId="urn:microsoft.com/office/officeart/2005/8/layout/cycle6"/>
    <dgm:cxn modelId="{8409258C-0AA2-48A5-BC52-F0C8B228BE3E}" type="presOf" srcId="{605A3BDA-41CE-4000-BC9C-3CD34AA2E49E}" destId="{AED32823-F699-4433-AE08-65AA7CF50409}" srcOrd="0" destOrd="0" presId="urn:microsoft.com/office/officeart/2005/8/layout/cycle6"/>
    <dgm:cxn modelId="{10C88F6D-3C52-4B2A-9477-122F4E4FA868}" type="presOf" srcId="{2F16FE25-1F93-402E-8205-60DB68EE86B7}" destId="{216602CF-F517-489A-85D3-270F34B8C51E}" srcOrd="0" destOrd="0" presId="urn:microsoft.com/office/officeart/2005/8/layout/cycle6"/>
    <dgm:cxn modelId="{27542B5A-0790-45F3-9947-9061C1894E71}" type="presOf" srcId="{E2211C13-C4E6-4CA0-87D6-2C7737E093D2}" destId="{512D9F55-9227-4935-A566-99C65D9A7E0E}" srcOrd="0" destOrd="0" presId="urn:microsoft.com/office/officeart/2005/8/layout/cycle6"/>
    <dgm:cxn modelId="{F5B7CAFB-7658-4B81-AB86-7FE7772396EC}" srcId="{D878707B-F085-41BB-9B84-34BAC7A35AFA}" destId="{9292A2B9-3691-46F7-85DE-9AF092A317F0}" srcOrd="3" destOrd="0" parTransId="{E504440E-25F7-4C5D-9FA1-4ECD37EE1321}" sibTransId="{E7DEF08F-B2F5-4CB1-A66E-CF123C7734E4}"/>
    <dgm:cxn modelId="{20930B7D-5947-452E-9BB8-23F2C2FC9713}" srcId="{D878707B-F085-41BB-9B84-34BAC7A35AFA}" destId="{EC6B8CDC-1363-4F1B-B00F-6870D905409D}" srcOrd="4" destOrd="0" parTransId="{EAAA2933-03E4-4D4B-A257-1B484FF8C848}" sibTransId="{2F16FE25-1F93-402E-8205-60DB68EE86B7}"/>
    <dgm:cxn modelId="{440D7D00-0120-460B-A127-4A4E7B9EEAF4}" type="presOf" srcId="{FE9FF4C4-AADA-4C9D-A01B-92C31E9370F3}" destId="{93C4B3FA-53EC-4771-B821-C214350482F2}" srcOrd="0" destOrd="0" presId="urn:microsoft.com/office/officeart/2005/8/layout/cycle6"/>
    <dgm:cxn modelId="{2FB04D61-9E68-4384-BD70-382FA04FA200}" type="presOf" srcId="{1776EBD2-7521-407F-B0F4-0DBB50F4E1F9}" destId="{78C37C87-C96F-44D6-88C2-479CE851FAB3}" srcOrd="0" destOrd="0" presId="urn:microsoft.com/office/officeart/2005/8/layout/cycle6"/>
    <dgm:cxn modelId="{166A794E-3680-427E-9DCF-D747B389EFAD}" srcId="{D878707B-F085-41BB-9B84-34BAC7A35AFA}" destId="{FE9FF4C4-AADA-4C9D-A01B-92C31E9370F3}" srcOrd="7" destOrd="0" parTransId="{89593CAB-2654-4079-BE36-71D935DAC7F5}" sibTransId="{E2211C13-C4E6-4CA0-87D6-2C7737E093D2}"/>
    <dgm:cxn modelId="{1160D895-5274-4129-A29D-87988AC51448}" type="presOf" srcId="{95B834B7-DE19-4C61-861C-6ABDD9FF7318}" destId="{77CAB68D-7177-4EA0-B736-7694CE9CB9AB}" srcOrd="0" destOrd="0" presId="urn:microsoft.com/office/officeart/2005/8/layout/cycle6"/>
    <dgm:cxn modelId="{982596EB-2686-49FE-95A3-E1FFE9597618}" srcId="{D878707B-F085-41BB-9B84-34BAC7A35AFA}" destId="{31056404-2725-4D3F-991D-39E551647D7B}" srcOrd="6" destOrd="0" parTransId="{CBAAD28D-9AB1-449B-A6CE-5DE3D9FED6B6}" sibTransId="{A0C45263-337C-4A99-9B92-2A7B2C185A74}"/>
    <dgm:cxn modelId="{03542ADA-E70D-4C15-81AB-C019A341A5E8}" type="presParOf" srcId="{EDECC92C-56B3-4195-84C2-C26D721D8CB4}" destId="{26184C17-D3B7-468B-892B-B4594DBDCE15}" srcOrd="0" destOrd="0" presId="urn:microsoft.com/office/officeart/2005/8/layout/cycle6"/>
    <dgm:cxn modelId="{C1816D53-717A-4B56-BE1D-918EEBF60850}" type="presParOf" srcId="{EDECC92C-56B3-4195-84C2-C26D721D8CB4}" destId="{2FE690D2-89AA-4F9C-957A-5A3B887F6CC2}" srcOrd="1" destOrd="0" presId="urn:microsoft.com/office/officeart/2005/8/layout/cycle6"/>
    <dgm:cxn modelId="{2466BF7A-745F-435D-8374-41F9B2F0F79B}" type="presParOf" srcId="{EDECC92C-56B3-4195-84C2-C26D721D8CB4}" destId="{77CAB68D-7177-4EA0-B736-7694CE9CB9AB}" srcOrd="2" destOrd="0" presId="urn:microsoft.com/office/officeart/2005/8/layout/cycle6"/>
    <dgm:cxn modelId="{DBD4B759-FA69-4CE0-9C1C-7CC9DA58C8A9}" type="presParOf" srcId="{EDECC92C-56B3-4195-84C2-C26D721D8CB4}" destId="{78C37C87-C96F-44D6-88C2-479CE851FAB3}" srcOrd="3" destOrd="0" presId="urn:microsoft.com/office/officeart/2005/8/layout/cycle6"/>
    <dgm:cxn modelId="{80ABC80E-256B-46B6-A91E-F2655B138161}" type="presParOf" srcId="{EDECC92C-56B3-4195-84C2-C26D721D8CB4}" destId="{99E6DF55-F737-49E3-84BC-41F0F6D46127}" srcOrd="4" destOrd="0" presId="urn:microsoft.com/office/officeart/2005/8/layout/cycle6"/>
    <dgm:cxn modelId="{74ACDF11-DB31-4163-9A4E-AD42A8CBA886}" type="presParOf" srcId="{EDECC92C-56B3-4195-84C2-C26D721D8CB4}" destId="{BBDE2CEE-3858-4464-ACDF-F71263D750BF}" srcOrd="5" destOrd="0" presId="urn:microsoft.com/office/officeart/2005/8/layout/cycle6"/>
    <dgm:cxn modelId="{DBD3CC34-9997-4980-96CF-E1F05871CD92}" type="presParOf" srcId="{EDECC92C-56B3-4195-84C2-C26D721D8CB4}" destId="{AED32823-F699-4433-AE08-65AA7CF50409}" srcOrd="6" destOrd="0" presId="urn:microsoft.com/office/officeart/2005/8/layout/cycle6"/>
    <dgm:cxn modelId="{AAC01216-B068-461E-920D-64DE0F03D416}" type="presParOf" srcId="{EDECC92C-56B3-4195-84C2-C26D721D8CB4}" destId="{44742542-0C5A-4868-AA81-1CA5C6580283}" srcOrd="7" destOrd="0" presId="urn:microsoft.com/office/officeart/2005/8/layout/cycle6"/>
    <dgm:cxn modelId="{29F4EF7C-CB2E-4F8B-BFB6-83C91C32221D}" type="presParOf" srcId="{EDECC92C-56B3-4195-84C2-C26D721D8CB4}" destId="{68C20211-8752-4C8B-9DDE-B765E57A1FD5}" srcOrd="8" destOrd="0" presId="urn:microsoft.com/office/officeart/2005/8/layout/cycle6"/>
    <dgm:cxn modelId="{1F4E7D4E-CB09-4029-97C8-AF6FB0B63C76}" type="presParOf" srcId="{EDECC92C-56B3-4195-84C2-C26D721D8CB4}" destId="{079504F8-2778-427A-9189-7D27D36D0307}" srcOrd="9" destOrd="0" presId="urn:microsoft.com/office/officeart/2005/8/layout/cycle6"/>
    <dgm:cxn modelId="{5E1A9E9F-C197-45D2-9F1A-C299BC8EC97A}" type="presParOf" srcId="{EDECC92C-56B3-4195-84C2-C26D721D8CB4}" destId="{810192DC-B2F9-4C85-ABC7-FCE37C55494C}" srcOrd="10" destOrd="0" presId="urn:microsoft.com/office/officeart/2005/8/layout/cycle6"/>
    <dgm:cxn modelId="{18D7AEEB-D678-47E8-B723-F2545D3D97E1}" type="presParOf" srcId="{EDECC92C-56B3-4195-84C2-C26D721D8CB4}" destId="{57350209-4883-4AC7-AEE6-E52C19F789DC}" srcOrd="11" destOrd="0" presId="urn:microsoft.com/office/officeart/2005/8/layout/cycle6"/>
    <dgm:cxn modelId="{41D6C506-004E-4234-941E-939DE878A2CE}" type="presParOf" srcId="{EDECC92C-56B3-4195-84C2-C26D721D8CB4}" destId="{F4BF2CB3-1D21-44A7-8C77-016927798436}" srcOrd="12" destOrd="0" presId="urn:microsoft.com/office/officeart/2005/8/layout/cycle6"/>
    <dgm:cxn modelId="{A52189D9-C6DA-422E-863F-14E64A0802AE}" type="presParOf" srcId="{EDECC92C-56B3-4195-84C2-C26D721D8CB4}" destId="{E8C86378-ECE8-4B00-BC08-F47246D8A4D1}" srcOrd="13" destOrd="0" presId="urn:microsoft.com/office/officeart/2005/8/layout/cycle6"/>
    <dgm:cxn modelId="{87B7C719-5060-4EC4-BB77-5971FB6E9DC9}" type="presParOf" srcId="{EDECC92C-56B3-4195-84C2-C26D721D8CB4}" destId="{216602CF-F517-489A-85D3-270F34B8C51E}" srcOrd="14" destOrd="0" presId="urn:microsoft.com/office/officeart/2005/8/layout/cycle6"/>
    <dgm:cxn modelId="{5031930B-131A-4EFF-9159-E1C650F686D8}" type="presParOf" srcId="{EDECC92C-56B3-4195-84C2-C26D721D8CB4}" destId="{0E628D9A-E2CF-438E-AC73-EEC7870167FF}" srcOrd="15" destOrd="0" presId="urn:microsoft.com/office/officeart/2005/8/layout/cycle6"/>
    <dgm:cxn modelId="{A9A12FD8-16DC-4E81-A8E0-14A49A331260}" type="presParOf" srcId="{EDECC92C-56B3-4195-84C2-C26D721D8CB4}" destId="{F1A2B74C-EDC8-4D53-9C6B-82FDBAF606FC}" srcOrd="16" destOrd="0" presId="urn:microsoft.com/office/officeart/2005/8/layout/cycle6"/>
    <dgm:cxn modelId="{CE65DDBD-7F29-4D11-92E4-65537871F43D}" type="presParOf" srcId="{EDECC92C-56B3-4195-84C2-C26D721D8CB4}" destId="{FC977C8A-E160-42AA-BFAC-21FEB6CFA686}" srcOrd="17" destOrd="0" presId="urn:microsoft.com/office/officeart/2005/8/layout/cycle6"/>
    <dgm:cxn modelId="{EA2B1E92-4A26-4F8D-BBC4-2D0AADEF5742}" type="presParOf" srcId="{EDECC92C-56B3-4195-84C2-C26D721D8CB4}" destId="{9F256031-1FFD-49A0-97C9-CD5B8231F679}" srcOrd="18" destOrd="0" presId="urn:microsoft.com/office/officeart/2005/8/layout/cycle6"/>
    <dgm:cxn modelId="{2B4B4E72-B5AD-4479-9088-9C5ECC30A640}" type="presParOf" srcId="{EDECC92C-56B3-4195-84C2-C26D721D8CB4}" destId="{6FE775D5-1663-4DFC-BCF2-E769767546D6}" srcOrd="19" destOrd="0" presId="urn:microsoft.com/office/officeart/2005/8/layout/cycle6"/>
    <dgm:cxn modelId="{C733332C-7897-4178-934C-A9B7B697F0ED}" type="presParOf" srcId="{EDECC92C-56B3-4195-84C2-C26D721D8CB4}" destId="{32294B00-C329-4F54-A094-C035D1FA8DBE}" srcOrd="20" destOrd="0" presId="urn:microsoft.com/office/officeart/2005/8/layout/cycle6"/>
    <dgm:cxn modelId="{BCDB6C03-95FE-42AA-BB2E-5C7512357361}" type="presParOf" srcId="{EDECC92C-56B3-4195-84C2-C26D721D8CB4}" destId="{93C4B3FA-53EC-4771-B821-C214350482F2}" srcOrd="21" destOrd="0" presId="urn:microsoft.com/office/officeart/2005/8/layout/cycle6"/>
    <dgm:cxn modelId="{1A0843A9-9E97-4F0C-86CB-C65A3080CCBD}" type="presParOf" srcId="{EDECC92C-56B3-4195-84C2-C26D721D8CB4}" destId="{C9F8470A-4BC2-4D2F-916E-D8BC6A488902}" srcOrd="22" destOrd="0" presId="urn:microsoft.com/office/officeart/2005/8/layout/cycle6"/>
    <dgm:cxn modelId="{E04E48AF-C7E1-497F-9B0A-35BC92930C41}" type="presParOf" srcId="{EDECC92C-56B3-4195-84C2-C26D721D8CB4}" destId="{512D9F55-9227-4935-A566-99C65D9A7E0E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0.06121</cdr:x>
      <cdr:y>0.44752</cdr:y>
    </cdr:from>
    <cdr:to>
      <cdr:x>0.24852</cdr:x>
      <cdr:y>0.50848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92669" y="1488418"/>
          <a:ext cx="895603" cy="202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solidFill>
                <a:schemeClr val="accent3">
                  <a:lumMod val="50000"/>
                </a:schemeClr>
              </a:solidFill>
            </a:rPr>
            <a:t>France +</a:t>
          </a:r>
          <a:r>
            <a:rPr lang="fr-FR" sz="1100" b="1" baseline="0" dirty="0">
              <a:solidFill>
                <a:schemeClr val="accent3">
                  <a:lumMod val="50000"/>
                </a:schemeClr>
              </a:solidFill>
            </a:rPr>
            <a:t> EFE</a:t>
          </a:r>
          <a:endParaRPr lang="fr-FR" sz="11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0.14029</cdr:x>
      <cdr:y>0.70189</cdr:y>
    </cdr:from>
    <cdr:to>
      <cdr:x>0.27108</cdr:x>
      <cdr:y>0.77223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70788" y="2334424"/>
          <a:ext cx="625356" cy="233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solidFill>
                <a:schemeClr val="tx2"/>
              </a:solidFill>
            </a:rPr>
            <a:t>France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0.16428</cdr:x>
      <cdr:y>0.85075</cdr:y>
    </cdr:from>
    <cdr:to>
      <cdr:x>0.28614</cdr:x>
      <cdr:y>0.92578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785494" y="2829519"/>
          <a:ext cx="582657" cy="249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>
              <a:solidFill>
                <a:schemeClr val="accent2"/>
              </a:solidFill>
            </a:rPr>
            <a:t>EFE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374B5-116C-46E4-8FCF-2A3266DF60F6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5AB1-8F37-4292-B666-F508714FE63E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164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08/02/2023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En 2022: </a:t>
            </a:r>
            <a:r>
              <a:rPr lang="fr-FR" dirty="0" smtClean="0"/>
              <a:t>271 sections, 15 langues (australienne),</a:t>
            </a:r>
            <a:r>
              <a:rPr lang="fr-FR" baseline="0" dirty="0" smtClean="0"/>
              <a:t> 57 pays ( Costa Rica et Burkina </a:t>
            </a:r>
            <a:r>
              <a:rPr lang="fr-FR" baseline="0" dirty="0" err="1" smtClean="0"/>
              <a:t>Fasso</a:t>
            </a:r>
            <a:r>
              <a:rPr lang="fr-FR" baseline="0" dirty="0" smtClean="0"/>
              <a:t>), 130 établissements.</a:t>
            </a:r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9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14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s-ES" smtClean="0"/>
              <a:t>08/02/2023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smtClean="0"/>
              <a:t>DREIC/DIVSS/DEOF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56" y="519113"/>
            <a:ext cx="1690113" cy="13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DREIC/DIVSS/DEOF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000" y="180000"/>
            <a:ext cx="1440000" cy="14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9894"/>
            <a:ext cx="1295375" cy="10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DREIC/DIVSS/DEOF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 smtClean="0"/>
              <a:t>Sélectionner l’icône pour insérer une image, </a:t>
            </a:r>
            <a:br>
              <a:rPr lang="fr-FR" dirty="0" smtClean="0"/>
            </a:br>
            <a:r>
              <a:rPr lang="fr-FR" dirty="0" smtClean="0"/>
              <a:t>puis disposer l’image en arrière plan </a:t>
            </a:r>
            <a:br>
              <a:rPr lang="fr-FR" dirty="0" smtClean="0"/>
            </a:br>
            <a:r>
              <a:rPr lang="fr-FR" dirty="0" smtClean="0"/>
              <a:t>(Sélectionner l’image avec le bouton droit de la souris / </a:t>
            </a:r>
            <a:br>
              <a:rPr lang="fr-FR" dirty="0" smtClean="0"/>
            </a:br>
            <a:r>
              <a:rPr lang="fr-FR" dirty="0" smtClean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DREIC/DIVSS/DEOF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DREIC/DIVSS/DEOF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DREIC/DIVSS/DEOF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DREIC/DIVSS/DEOF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85"/>
            <a:ext cx="648072" cy="5109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995686"/>
            <a:ext cx="8424000" cy="2427560"/>
          </a:xfrm>
        </p:spPr>
        <p:txBody>
          <a:bodyPr/>
          <a:lstStyle/>
          <a:p>
            <a:pPr algn="ctr"/>
            <a:r>
              <a:rPr lang="fr-FR" sz="2400" dirty="0"/>
              <a:t>Le Baccalauréat Français </a:t>
            </a:r>
            <a:r>
              <a:rPr lang="fr-FR" sz="2400" dirty="0" smtClean="0"/>
              <a:t>International</a:t>
            </a:r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r>
              <a:rPr lang="fr-FR" sz="1800" dirty="0" smtClean="0"/>
              <a:t>Echanges DEOF-FAPEE</a:t>
            </a:r>
          </a:p>
          <a:p>
            <a:pPr algn="ctr"/>
            <a:r>
              <a:rPr lang="fr-FR" sz="1200" dirty="0" smtClean="0"/>
              <a:t>8 février 2023</a:t>
            </a:r>
          </a:p>
          <a:p>
            <a:pPr algn="ctr"/>
            <a:endParaRPr lang="fr-FR" sz="2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DEOF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7194666" y="4783500"/>
            <a:ext cx="1589335" cy="360000"/>
          </a:xfrm>
        </p:spPr>
        <p:txBody>
          <a:bodyPr/>
          <a:lstStyle/>
          <a:p>
            <a:pPr algn="r" defTabSz="914378"/>
            <a:r>
              <a:rPr lang="es-ES" cap="all" smtClean="0">
                <a:solidFill>
                  <a:srgbClr val="000000"/>
                </a:solidFill>
              </a:rPr>
              <a:t>08/02/2023</a:t>
            </a:r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r>
              <a:rPr lang="fr-FR" dirty="0" smtClean="0">
                <a:solidFill>
                  <a:srgbClr val="000000"/>
                </a:solidFill>
                <a:latin typeface="Arial"/>
              </a:rPr>
              <a:t>DREIC/DIVSS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00442" y="208216"/>
            <a:ext cx="5999746" cy="375606"/>
          </a:xfrm>
        </p:spPr>
        <p:txBody>
          <a:bodyPr/>
          <a:lstStyle/>
          <a:p>
            <a:pPr algn="ctr"/>
            <a:r>
              <a:rPr lang="fr-FR" sz="2400" dirty="0"/>
              <a:t>BFI: synthèse spécificités / partenaire</a:t>
            </a:r>
            <a:br>
              <a:rPr lang="fr-FR" sz="2400" dirty="0"/>
            </a:b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0001" y="1012298"/>
            <a:ext cx="349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fr-FR" sz="1400" b="1" dirty="0">
                <a:solidFill>
                  <a:srgbClr val="000000"/>
                </a:solidFill>
                <a:latin typeface="Arial"/>
              </a:rPr>
              <a:t>Double diplomation ou délivrance d’équivalences sur parcours bilingue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087389" y="1012299"/>
            <a:ext cx="344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fr-FR" sz="1400" dirty="0">
                <a:solidFill>
                  <a:srgbClr val="000000"/>
                </a:solidFill>
                <a:latin typeface="Arial"/>
              </a:rPr>
              <a:t>Sections: allemande, britannique, espagnole, italienne.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0805" y="1815297"/>
            <a:ext cx="42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fr-FR" sz="1400" b="1" dirty="0">
                <a:solidFill>
                  <a:srgbClr val="000000"/>
                </a:solidFill>
                <a:latin typeface="Arial"/>
              </a:rPr>
              <a:t>Mise à disposition d’enseignants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108558" y="1795359"/>
            <a:ext cx="358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fr-FR" sz="1400" dirty="0">
                <a:solidFill>
                  <a:srgbClr val="000000"/>
                </a:solidFill>
                <a:latin typeface="Arial"/>
              </a:rPr>
              <a:t>Sections: italienne, polonaise, portugaise, chinoise,  espagnole (sur parcours bilingue)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9478" y="2463430"/>
            <a:ext cx="216497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fr-FR" sz="1400" b="1" dirty="0">
                <a:solidFill>
                  <a:srgbClr val="000000"/>
                </a:solidFill>
                <a:latin typeface="Arial"/>
              </a:rPr>
              <a:t>Section allemande</a:t>
            </a:r>
          </a:p>
          <a:p>
            <a:pPr defTabSz="914378"/>
            <a:endParaRPr lang="fr-FR" sz="1400" dirty="0">
              <a:solidFill>
                <a:srgbClr val="000000"/>
              </a:solidFill>
              <a:latin typeface="Arial"/>
            </a:endParaRPr>
          </a:p>
          <a:p>
            <a:pPr defTabSz="914378"/>
            <a:r>
              <a:rPr lang="fr-FR" sz="1400" dirty="0">
                <a:solidFill>
                  <a:srgbClr val="000000"/>
                </a:solidFill>
                <a:latin typeface="Arial"/>
              </a:rPr>
              <a:t>-pour l’ histoire-géographie cycle terminal</a:t>
            </a:r>
          </a:p>
          <a:p>
            <a:pPr defTabSz="914378"/>
            <a:endParaRPr lang="fr-FR" sz="1400" dirty="0">
              <a:solidFill>
                <a:srgbClr val="000000"/>
              </a:solidFill>
              <a:latin typeface="Arial"/>
            </a:endParaRPr>
          </a:p>
          <a:p>
            <a:pPr defTabSz="914378"/>
            <a:r>
              <a:rPr lang="fr-FR" sz="1400" dirty="0">
                <a:solidFill>
                  <a:srgbClr val="000000"/>
                </a:solidFill>
                <a:latin typeface="Arial"/>
              </a:rPr>
              <a:t>- 2h/hebdo en français + 4h/hebdo en allemand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05261" y="2463431"/>
            <a:ext cx="202491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fr-FR" sz="1400" b="1" dirty="0">
                <a:solidFill>
                  <a:srgbClr val="000000"/>
                </a:solidFill>
              </a:rPr>
              <a:t>Section coréenne</a:t>
            </a:r>
          </a:p>
          <a:p>
            <a:pPr defTabSz="914378"/>
            <a:endParaRPr lang="fr-FR" sz="1400" dirty="0">
              <a:solidFill>
                <a:srgbClr val="000000"/>
              </a:solidFill>
            </a:endParaRPr>
          </a:p>
          <a:p>
            <a:pPr defTabSz="914378"/>
            <a:r>
              <a:rPr lang="fr-FR" sz="1400" dirty="0">
                <a:solidFill>
                  <a:srgbClr val="000000"/>
                </a:solidFill>
              </a:rPr>
              <a:t>- Pas de niveau lycée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903091" y="2463431"/>
            <a:ext cx="188771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fr-FR" sz="1400" b="1" dirty="0">
                <a:solidFill>
                  <a:srgbClr val="000000"/>
                </a:solidFill>
                <a:latin typeface="Arial"/>
              </a:rPr>
              <a:t>Section espagnole</a:t>
            </a:r>
          </a:p>
          <a:p>
            <a:pPr defTabSz="914378"/>
            <a:endParaRPr lang="fr-FR" sz="1400" dirty="0">
              <a:solidFill>
                <a:srgbClr val="000000"/>
              </a:solidFill>
              <a:latin typeface="Arial"/>
            </a:endParaRPr>
          </a:p>
          <a:p>
            <a:pPr defTabSz="914378"/>
            <a:r>
              <a:rPr lang="fr-FR" sz="1400" dirty="0">
                <a:solidFill>
                  <a:srgbClr val="000000"/>
                </a:solidFill>
                <a:latin typeface="Arial"/>
              </a:rPr>
              <a:t>- Pas de MAD supplémentaires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567369" y="2463431"/>
            <a:ext cx="2164971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fr-FR" sz="1400" b="1" dirty="0">
                <a:solidFill>
                  <a:srgbClr val="000000"/>
                </a:solidFill>
                <a:latin typeface="Arial"/>
              </a:rPr>
              <a:t>Section américaine</a:t>
            </a:r>
          </a:p>
          <a:p>
            <a:pPr defTabSz="914378"/>
            <a:endParaRPr lang="fr-FR" sz="1400" dirty="0">
              <a:solidFill>
                <a:srgbClr val="000000"/>
              </a:solidFill>
              <a:latin typeface="Arial"/>
            </a:endParaRPr>
          </a:p>
          <a:p>
            <a:pPr defTabSz="914378"/>
            <a:r>
              <a:rPr lang="fr-FR" sz="1400" dirty="0">
                <a:solidFill>
                  <a:srgbClr val="000000"/>
                </a:solidFill>
                <a:latin typeface="Arial"/>
              </a:rPr>
              <a:t>- Possibilité de substitution d’Advanced Placements (APs)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3876608" y="1095221"/>
            <a:ext cx="762000" cy="315749"/>
          </a:xfrm>
          <a:prstGeom prst="rightArrow">
            <a:avLst/>
          </a:prstGeom>
          <a:solidFill>
            <a:srgbClr val="5FB2FD"/>
          </a:solidFill>
          <a:ln>
            <a:solidFill>
              <a:srgbClr val="5FB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1" name="Flèche droite 20"/>
          <p:cNvSpPr/>
          <p:nvPr/>
        </p:nvSpPr>
        <p:spPr>
          <a:xfrm>
            <a:off x="3876608" y="1799794"/>
            <a:ext cx="762000" cy="315749"/>
          </a:xfrm>
          <a:prstGeom prst="rightArrow">
            <a:avLst/>
          </a:prstGeom>
          <a:solidFill>
            <a:srgbClr val="5FB2FD"/>
          </a:solidFill>
          <a:ln>
            <a:solidFill>
              <a:srgbClr val="5FB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" name="ZoneTexte 2"/>
          <p:cNvSpPr txBox="1"/>
          <p:nvPr/>
        </p:nvSpPr>
        <p:spPr>
          <a:xfrm>
            <a:off x="329478" y="4343061"/>
            <a:ext cx="857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solidFill>
                  <a:srgbClr val="000000"/>
                </a:solidFill>
                <a:latin typeface="Arial"/>
              </a:rPr>
              <a:t>Sections britanniques</a:t>
            </a:r>
            <a:r>
              <a:rPr lang="fr-FR" sz="1400" dirty="0">
                <a:solidFill>
                  <a:srgbClr val="000000"/>
                </a:solidFill>
                <a:latin typeface="Arial"/>
              </a:rPr>
              <a:t> : partenariat Cambridge jusqu’en 2024, nouveau partenariat en cours de négociation</a:t>
            </a:r>
          </a:p>
        </p:txBody>
      </p:sp>
    </p:spTree>
    <p:extLst>
      <p:ext uri="{BB962C8B-B14F-4D97-AF65-F5344CB8AC3E}">
        <p14:creationId xmlns:p14="http://schemas.microsoft.com/office/powerpoint/2010/main" val="41011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20435"/>
            <a:ext cx="6408712" cy="484069"/>
          </a:xfrm>
        </p:spPr>
        <p:txBody>
          <a:bodyPr/>
          <a:lstStyle/>
          <a:p>
            <a:pPr algn="ctr"/>
            <a:r>
              <a:rPr lang="fr-FR" sz="2400" dirty="0" smtClean="0"/>
              <a:t>V</a:t>
            </a:r>
            <a:r>
              <a:rPr lang="fr-FR" dirty="0" smtClean="0"/>
              <a:t>alorisation d’un parcours d’excellence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smtClean="0"/>
              <a:t>08/02/2023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DREIC/DIVSS</a:t>
            </a:r>
            <a:endParaRPr lang="fr-FR" dirty="0"/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 bwMode="gray">
          <a:xfrm>
            <a:off x="1548834" y="817903"/>
            <a:ext cx="5932115" cy="1450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Cas spécifiques</a:t>
            </a:r>
          </a:p>
          <a:p>
            <a:pPr algn="ctr"/>
            <a:r>
              <a:rPr lang="fr-FR" sz="1200" u="sng" dirty="0"/>
              <a:t>Double délivrance </a:t>
            </a:r>
            <a:r>
              <a:rPr lang="fr-FR" sz="1200" dirty="0"/>
              <a:t>(diplôme du baccalauréat et diplôme de fin d’études secondaires du partenaire) pour les sections allemandes, italiennes et espagnoles</a:t>
            </a:r>
          </a:p>
          <a:p>
            <a:pPr algn="ctr"/>
            <a:r>
              <a:rPr lang="fr-FR" sz="1200" u="sng" dirty="0"/>
              <a:t>Intégration des examens du partenaire </a:t>
            </a:r>
            <a:r>
              <a:rPr lang="fr-FR" sz="1200" dirty="0"/>
              <a:t>(</a:t>
            </a:r>
            <a:r>
              <a:rPr lang="fr-FR" sz="1200" i="1" dirty="0"/>
              <a:t>APs</a:t>
            </a:r>
            <a:r>
              <a:rPr lang="fr-FR" sz="1200" dirty="0"/>
              <a:t> du </a:t>
            </a:r>
            <a:r>
              <a:rPr lang="fr-FR" sz="1200" i="1" dirty="0"/>
              <a:t>College Board </a:t>
            </a:r>
            <a:r>
              <a:rPr lang="fr-FR" sz="1200" dirty="0"/>
              <a:t>pour les sections américaines)</a:t>
            </a:r>
          </a:p>
          <a:p>
            <a:pPr algn="ctr"/>
            <a:r>
              <a:rPr lang="fr-FR" sz="1200" u="sng" dirty="0"/>
              <a:t>Reconnaissance d’équivalence</a:t>
            </a:r>
            <a:r>
              <a:rPr lang="fr-FR" sz="1200" dirty="0"/>
              <a:t> (équivalence</a:t>
            </a:r>
            <a:r>
              <a:rPr lang="fr-FR" sz="1200" i="1" dirty="0"/>
              <a:t> A-levels</a:t>
            </a:r>
            <a:r>
              <a:rPr lang="fr-FR" sz="1200" dirty="0"/>
              <a:t>, sections britanniques)</a:t>
            </a: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 bwMode="gray">
          <a:xfrm>
            <a:off x="1078966" y="2554184"/>
            <a:ext cx="6766089" cy="793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Dans de nombreux cas </a:t>
            </a:r>
          </a:p>
          <a:p>
            <a:pPr algn="ctr"/>
            <a:r>
              <a:rPr lang="fr-FR" sz="1200" dirty="0"/>
              <a:t>Une </a:t>
            </a:r>
            <a:r>
              <a:rPr lang="fr-FR" sz="1200" u="sng" dirty="0"/>
              <a:t>reconnaissance du niveau</a:t>
            </a:r>
            <a:r>
              <a:rPr lang="fr-FR" sz="1200" dirty="0"/>
              <a:t> linguistique des lauréats BFI</a:t>
            </a:r>
          </a:p>
          <a:p>
            <a:pPr algn="ctr"/>
            <a:r>
              <a:rPr lang="fr-FR" sz="1200" dirty="0"/>
              <a:t>Une </a:t>
            </a:r>
            <a:r>
              <a:rPr lang="fr-FR" sz="1200" u="sng" dirty="0"/>
              <a:t>dispense de tests linguistiques</a:t>
            </a:r>
            <a:r>
              <a:rPr lang="fr-FR" sz="1200" dirty="0"/>
              <a:t> d’entrée dans les établissements du supérieur</a:t>
            </a:r>
          </a:p>
        </p:txBody>
      </p:sp>
      <p:sp>
        <p:nvSpPr>
          <p:cNvPr id="13" name="Espace réservé du contenu 5"/>
          <p:cNvSpPr txBox="1">
            <a:spLocks/>
          </p:cNvSpPr>
          <p:nvPr/>
        </p:nvSpPr>
        <p:spPr bwMode="gray">
          <a:xfrm>
            <a:off x="198253" y="3633521"/>
            <a:ext cx="8633279" cy="10534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Pour tous les élèves de BFI </a:t>
            </a:r>
          </a:p>
          <a:p>
            <a:pPr algn="ctr"/>
            <a:r>
              <a:rPr lang="fr-FR" sz="1200" dirty="0"/>
              <a:t>Un parcours développant </a:t>
            </a:r>
            <a:r>
              <a:rPr lang="fr-FR" sz="1200" u="sng" dirty="0"/>
              <a:t>ouverture au monde, plurilinguisme, multiculturalité, esprit critique, connaissance des partenaires</a:t>
            </a:r>
          </a:p>
          <a:p>
            <a:pPr algn="ctr"/>
            <a:r>
              <a:rPr lang="fr-FR" sz="1200" dirty="0"/>
              <a:t>Un fléchage spécifique dans la procédure </a:t>
            </a:r>
            <a:r>
              <a:rPr lang="fr-FR" sz="1200" u="sng" dirty="0"/>
              <a:t>Parcoursup </a:t>
            </a:r>
          </a:p>
          <a:p>
            <a:pPr algn="ctr"/>
            <a:r>
              <a:rPr lang="fr-FR" sz="1200" dirty="0"/>
              <a:t>Une </a:t>
            </a:r>
            <a:r>
              <a:rPr lang="fr-FR" sz="1200" u="sng" dirty="0"/>
              <a:t>valorisation accrue dans les coefficients </a:t>
            </a:r>
            <a:r>
              <a:rPr lang="fr-FR" sz="1200" dirty="0"/>
              <a:t>du baccalauréat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523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 avant vers le BFI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DEOF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899592" y="1779662"/>
            <a:ext cx="2520000" cy="2574000"/>
          </a:xfrm>
        </p:spPr>
        <p:txBody>
          <a:bodyPr/>
          <a:lstStyle/>
          <a:p>
            <a:r>
              <a:rPr lang="fr-FR" sz="1200" b="1" dirty="0" smtClean="0"/>
              <a:t>Mise en place de parcours de renforcement linguistiques dès la maternelle:</a:t>
            </a:r>
          </a:p>
          <a:p>
            <a:endParaRPr lang="fr-FR" dirty="0"/>
          </a:p>
          <a:p>
            <a:r>
              <a:rPr lang="fr-FR" dirty="0" smtClean="0"/>
              <a:t>PARLE</a:t>
            </a:r>
            <a:endParaRPr lang="fr-FR" dirty="0"/>
          </a:p>
          <a:p>
            <a:r>
              <a:rPr lang="fr-FR" dirty="0"/>
              <a:t>Emile</a:t>
            </a:r>
          </a:p>
          <a:p>
            <a:r>
              <a:rPr lang="fr-FR" dirty="0"/>
              <a:t>DNL</a:t>
            </a:r>
          </a:p>
          <a:p>
            <a:r>
              <a:rPr lang="fr-FR" dirty="0"/>
              <a:t>ELCE</a:t>
            </a:r>
          </a:p>
          <a:p>
            <a:r>
              <a:rPr lang="fr-FR" dirty="0"/>
              <a:t>Sections européennes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4932040" y="1707654"/>
            <a:ext cx="2520000" cy="2574000"/>
          </a:xfrm>
        </p:spPr>
        <p:txBody>
          <a:bodyPr/>
          <a:lstStyle/>
          <a:p>
            <a:r>
              <a:rPr lang="fr-FR" sz="1200" b="1" dirty="0" smtClean="0"/>
              <a:t>Des événements en lien avec le pluriling</a:t>
            </a:r>
            <a:r>
              <a:rPr lang="fr-FR" sz="1200" b="1" dirty="0"/>
              <a:t>u</a:t>
            </a:r>
            <a:r>
              <a:rPr lang="fr-FR" sz="1200" b="1" dirty="0" smtClean="0"/>
              <a:t>isme:</a:t>
            </a:r>
          </a:p>
          <a:p>
            <a:endParaRPr lang="fr-FR" sz="1200" b="1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Le mai des langues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La journée de la langue arabe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La journée de la langue espagnole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La journée de la langue chinoise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La semaine des langues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La semaine de la francophonie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Les journées franco-allemandes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3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59999" y="900000"/>
            <a:ext cx="2843849" cy="375606"/>
          </a:xfrm>
          <a:solidFill>
            <a:schemeClr val="accent1">
              <a:alpha val="45000"/>
            </a:schemeClr>
          </a:solidFill>
        </p:spPr>
        <p:txBody>
          <a:bodyPr anchor="ctr" anchorCtr="0"/>
          <a:lstStyle/>
          <a:p>
            <a:pPr algn="ctr"/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QUEL </a:t>
            </a:r>
            <a:r>
              <a:rPr lang="fr-FR" sz="1400" dirty="0"/>
              <a:t>DISPOSITIF CHOISIR </a:t>
            </a:r>
            <a:r>
              <a:rPr lang="fr-FR" sz="1400" dirty="0" smtClean="0"/>
              <a:t>?</a:t>
            </a:r>
            <a:br>
              <a:rPr lang="fr-FR" sz="1400" dirty="0" smtClean="0"/>
            </a:br>
            <a:endParaRPr lang="fr-FR" sz="14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359998" y="1836000"/>
            <a:ext cx="3463443" cy="2574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Analyser le vivier élèves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Prendre en compte la carte des langues de l’établissement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Contextualiser : parents, environnement, pays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Analyser vivier RH et possibilités de recrutement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Réfléchir à la pérennité du dispositif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Réfléchir à la plus value pour les élèves de l’établissement en termes d’orientation?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DEOF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3923928" y="0"/>
          <a:ext cx="5112568" cy="44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048164" y="155692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0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enseignants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DEOF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Pas obligatoirement des enseignants « natifs » mais avec un bon niveau de langue (sortie C1 et C2 pour les élèves)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Motivés pour enseigner la littérature (professeurs en LLCER)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yant une expérience à l’international </a:t>
            </a:r>
          </a:p>
          <a:p>
            <a:pPr marL="0" indent="0">
              <a:buNone/>
            </a:pPr>
            <a:r>
              <a:rPr lang="fr-FR" dirty="0" smtClean="0"/>
              <a:t>Un lien avec le pays de la langue de section valorisé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8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DEOF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635646"/>
            <a:ext cx="8424000" cy="2787600"/>
          </a:xfrm>
        </p:spPr>
        <p:txBody>
          <a:bodyPr/>
          <a:lstStyle/>
          <a:p>
            <a:r>
              <a:rPr lang="fr-FR" sz="2000" dirty="0" smtClean="0"/>
              <a:t>FORMATION pour les enseignants</a:t>
            </a:r>
          </a:p>
          <a:p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En zone: formations zone et </a:t>
            </a:r>
            <a:r>
              <a:rPr lang="fr-FR" sz="1200" dirty="0" err="1" smtClean="0"/>
              <a:t>etablissement</a:t>
            </a:r>
            <a:r>
              <a:rPr lang="fr-FR" sz="1200" dirty="0" smtClean="0"/>
              <a:t> du PRF 2022-2023</a:t>
            </a:r>
          </a:p>
          <a:p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Par la DEOF: </a:t>
            </a:r>
            <a:r>
              <a:rPr lang="fr-FR" sz="1200" dirty="0" err="1" smtClean="0"/>
              <a:t>webinaires</a:t>
            </a:r>
            <a:r>
              <a:rPr lang="fr-FR" sz="1200" dirty="0" smtClean="0"/>
              <a:t> en 2022-2023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accompagnement des inspectrices de la DEOF (langues et HG)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Accompagnement des formateurs en zone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2000" dirty="0" smtClean="0"/>
              <a:t>FORMATION POUR LES EQUIPES DE DIRECTION</a:t>
            </a:r>
          </a:p>
          <a:p>
            <a:endParaRPr lang="fr-FR" sz="20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Séminaire agence en avril 2023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63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7119852" y="4783500"/>
            <a:ext cx="1664149" cy="360000"/>
          </a:xfrm>
        </p:spPr>
        <p:txBody>
          <a:bodyPr/>
          <a:lstStyle/>
          <a:p>
            <a:pPr algn="r" defTabSz="914378"/>
            <a:r>
              <a:rPr lang="es-ES" cap="all" smtClean="0">
                <a:solidFill>
                  <a:srgbClr val="000000"/>
                </a:solidFill>
              </a:rPr>
              <a:t>08/02/2023</a:t>
            </a:r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r>
              <a:rPr lang="fr-FR" dirty="0" smtClean="0">
                <a:solidFill>
                  <a:srgbClr val="000000"/>
                </a:solidFill>
                <a:latin typeface="Arial"/>
              </a:rPr>
              <a:t>DREIC/DIVSS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1377" y="207238"/>
            <a:ext cx="5999746" cy="375606"/>
          </a:xfrm>
        </p:spPr>
        <p:txBody>
          <a:bodyPr/>
          <a:lstStyle/>
          <a:p>
            <a:r>
              <a:rPr lang="fr-FR" sz="2400" dirty="0"/>
              <a:t>SI / BFI: campagne d’ouverture RS 2024</a:t>
            </a:r>
            <a:br>
              <a:rPr lang="fr-FR" sz="2400" dirty="0"/>
            </a:b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75261" y="1349737"/>
            <a:ext cx="842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</a:pPr>
            <a:r>
              <a:rPr lang="fr-FR" sz="1200" b="1" dirty="0"/>
              <a:t>Calendrier campagne d’ouverture, fermeture et transfert de sections internationales et classes menant au BFI </a:t>
            </a:r>
            <a:r>
              <a:rPr lang="fr-FR" sz="1200" dirty="0"/>
              <a:t>:</a:t>
            </a:r>
          </a:p>
          <a:p>
            <a:pPr>
              <a:lnSpc>
                <a:spcPts val="1950"/>
              </a:lnSpc>
            </a:pPr>
            <a:endParaRPr lang="fr-FR" sz="1200" dirty="0"/>
          </a:p>
          <a:p>
            <a:pPr marL="257175" indent="-257175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fr-FR" sz="1200" b="1" dirty="0"/>
              <a:t>Juillet à septembre 2023 </a:t>
            </a:r>
            <a:r>
              <a:rPr lang="fr-FR" sz="1200" dirty="0"/>
              <a:t>– préparation des dossiers – Avis du SCAC sur la demande ;</a:t>
            </a:r>
          </a:p>
          <a:p>
            <a:pPr marL="257175" indent="-257175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fr-FR" sz="1200" b="1" dirty="0"/>
              <a:t>Septembre 2023 </a:t>
            </a:r>
            <a:r>
              <a:rPr lang="fr-FR" sz="1200" dirty="0"/>
              <a:t>- échanges avec l’AEFE qui coordonne la campagne pour le réseau de l’enseignement français à l’étranger ;</a:t>
            </a:r>
          </a:p>
          <a:p>
            <a:pPr marL="257175" indent="-257175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fr-FR" sz="1200" b="1" dirty="0"/>
              <a:t>4 octobre 2023 </a:t>
            </a:r>
            <a:r>
              <a:rPr lang="fr-FR" sz="1200" dirty="0"/>
              <a:t>- Dépôt des dossiers (délai de rigueur) ;</a:t>
            </a:r>
          </a:p>
          <a:p>
            <a:pPr marL="257175" indent="-257175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fr-FR" sz="1200" b="1" dirty="0"/>
              <a:t>Octobre 2023 </a:t>
            </a:r>
            <a:r>
              <a:rPr lang="fr-FR" sz="1200" dirty="0"/>
              <a:t>– instruction des dossiers (expertise par les membres de la commission: IGéSR, DGESCO, DREIC / consultation des partenaires des sections internationales (SI)) ;</a:t>
            </a:r>
          </a:p>
          <a:p>
            <a:pPr marL="257175" indent="-257175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fr-FR" sz="1200" b="1" dirty="0"/>
              <a:t>Mi-novembre 2023 </a:t>
            </a:r>
            <a:r>
              <a:rPr lang="fr-FR" sz="1200" dirty="0"/>
              <a:t>: commission d’ouverture, de fermeture et de transfert ; </a:t>
            </a:r>
          </a:p>
          <a:p>
            <a:pPr marL="257175" indent="-257175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fr-FR" sz="1200" b="1" dirty="0"/>
              <a:t>Fin décembre 2023 </a:t>
            </a:r>
            <a:r>
              <a:rPr lang="fr-FR" sz="1200" dirty="0"/>
              <a:t>: publication de l’arrêté fixant la liste des SI et classes menant au baccalauréat français international (BFI) ;</a:t>
            </a:r>
          </a:p>
          <a:p>
            <a:pPr marL="257175" indent="-257175">
              <a:lnSpc>
                <a:spcPts val="1950"/>
              </a:lnSpc>
              <a:buFont typeface="Arial" panose="020B0604020202020204" pitchFamily="34" charset="0"/>
              <a:buChar char="•"/>
            </a:pPr>
            <a:r>
              <a:rPr lang="fr-FR" sz="1200" b="1" dirty="0"/>
              <a:t>Janvier 2024 </a:t>
            </a:r>
            <a:r>
              <a:rPr lang="fr-FR" sz="1200" dirty="0"/>
              <a:t>: notification des décisions de la commission.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60000" y="761869"/>
            <a:ext cx="8454523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Possibilité de demander l’ouverture d’un cycle terminal menant au BFI sans section internationale de classe de seconde en amont.</a:t>
            </a:r>
          </a:p>
        </p:txBody>
      </p:sp>
    </p:spTree>
    <p:extLst>
      <p:ext uri="{BB962C8B-B14F-4D97-AF65-F5344CB8AC3E}">
        <p14:creationId xmlns:p14="http://schemas.microsoft.com/office/powerpoint/2010/main" val="21436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cap="all" smtClean="0"/>
              <a:t>08/02/2023</a:t>
            </a:r>
            <a:endParaRPr lang="fr-FR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DEOF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265" y="180001"/>
            <a:ext cx="5350031" cy="3975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4115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    16 </a:t>
            </a:r>
            <a:r>
              <a:rPr lang="en-US" dirty="0" err="1" smtClean="0">
                <a:solidFill>
                  <a:schemeClr val="tx2"/>
                </a:solidFill>
              </a:rPr>
              <a:t>langues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41151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305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/>
                </a:solidFill>
              </a:rPr>
              <a:t>sections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6265" y="2283718"/>
            <a:ext cx="167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    59 </a:t>
            </a:r>
            <a:r>
              <a:rPr lang="en-US" dirty="0" smtClean="0">
                <a:solidFill>
                  <a:schemeClr val="tx2"/>
                </a:solidFill>
              </a:rPr>
              <a:t>pays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3" y="3075806"/>
            <a:ext cx="295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   101 </a:t>
            </a:r>
            <a:r>
              <a:rPr lang="en-US" dirty="0" err="1" smtClean="0">
                <a:solidFill>
                  <a:schemeClr val="tx2"/>
                </a:solidFill>
              </a:rPr>
              <a:t>lycées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0000" y="4423244"/>
            <a:ext cx="8424000" cy="36025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SECTIONS INTERNATIONALES </a:t>
            </a:r>
            <a:r>
              <a:rPr lang="en-US" sz="2400" dirty="0" err="1" smtClean="0">
                <a:solidFill>
                  <a:srgbClr val="FF0000"/>
                </a:solidFill>
              </a:rPr>
              <a:t>dans</a:t>
            </a:r>
            <a:r>
              <a:rPr lang="en-US" sz="2400" dirty="0" smtClean="0">
                <a:solidFill>
                  <a:srgbClr val="FF0000"/>
                </a:solidFill>
              </a:rPr>
              <a:t> le </a:t>
            </a:r>
            <a:r>
              <a:rPr lang="en-US" sz="2400" dirty="0" err="1" smtClean="0">
                <a:solidFill>
                  <a:srgbClr val="FF0000"/>
                </a:solidFill>
              </a:rPr>
              <a:t>réseau</a:t>
            </a:r>
            <a:r>
              <a:rPr lang="en-US" sz="2400" dirty="0" smtClean="0">
                <a:solidFill>
                  <a:srgbClr val="FF0000"/>
                </a:solidFill>
              </a:rPr>
              <a:t> 2023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6265" y="3075806"/>
            <a:ext cx="268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  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</a:p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   148 </a:t>
            </a:r>
            <a:r>
              <a:rPr lang="en-US" dirty="0" err="1" smtClean="0">
                <a:solidFill>
                  <a:schemeClr val="tx2"/>
                </a:solidFill>
              </a:rPr>
              <a:t>établissements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smtClean="0"/>
              <a:t>08/02/2023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DREIC/DIVSS</a:t>
            </a:r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971600" y="572857"/>
            <a:ext cx="7244306" cy="664782"/>
          </a:xfrm>
        </p:spPr>
        <p:txBody>
          <a:bodyPr/>
          <a:lstStyle/>
          <a:p>
            <a:pPr algn="ctr"/>
            <a:r>
              <a:rPr lang="fr-FR" sz="2100" dirty="0"/>
              <a:t>Évolution des sections internationales et  classes menant au baccalauréat français international (BFI) </a:t>
            </a:r>
            <a:br>
              <a:rPr lang="fr-FR" sz="2100" dirty="0"/>
            </a:br>
            <a:endParaRPr lang="fr-FR" sz="21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72851"/>
              </p:ext>
            </p:extLst>
          </p:nvPr>
        </p:nvGraphicFramePr>
        <p:xfrm>
          <a:off x="2123728" y="1347614"/>
          <a:ext cx="4781442" cy="332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54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smtClean="0"/>
              <a:t>08/02/2023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DREIC/DIVSS</a:t>
            </a:r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3131839" y="267494"/>
            <a:ext cx="5185043" cy="504056"/>
          </a:xfrm>
        </p:spPr>
        <p:txBody>
          <a:bodyPr/>
          <a:lstStyle/>
          <a:p>
            <a:pPr algn="ctr"/>
            <a:r>
              <a:rPr lang="fr-FR" sz="1600" dirty="0"/>
              <a:t>Paysage des sections internationales et classes menant au baccalauréat français international (BFI) 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/>
          </p:nvPr>
        </p:nvGraphicFramePr>
        <p:xfrm>
          <a:off x="305346" y="925116"/>
          <a:ext cx="4133651" cy="385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82665"/>
              </p:ext>
            </p:extLst>
          </p:nvPr>
        </p:nvGraphicFramePr>
        <p:xfrm>
          <a:off x="4438996" y="925115"/>
          <a:ext cx="4345004" cy="385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137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830170" y="4783500"/>
            <a:ext cx="1953830" cy="360000"/>
          </a:xfrm>
        </p:spPr>
        <p:txBody>
          <a:bodyPr/>
          <a:lstStyle/>
          <a:p>
            <a:pPr algn="r" defTabSz="914378"/>
            <a:r>
              <a:rPr lang="es-ES" cap="all" smtClean="0">
                <a:solidFill>
                  <a:srgbClr val="000000"/>
                </a:solidFill>
              </a:rPr>
              <a:t>08/02/2023</a:t>
            </a:r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r>
              <a:rPr lang="fr-FR" dirty="0" smtClean="0">
                <a:solidFill>
                  <a:srgbClr val="000000"/>
                </a:solidFill>
                <a:latin typeface="Arial"/>
              </a:rPr>
              <a:t>DREIC/DIVSS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89798" y="220524"/>
            <a:ext cx="6417065" cy="397744"/>
          </a:xfrm>
        </p:spPr>
        <p:txBody>
          <a:bodyPr/>
          <a:lstStyle/>
          <a:p>
            <a:pPr algn="ctr"/>
            <a:r>
              <a:rPr lang="fr-FR" sz="2400" dirty="0"/>
              <a:t>Mise en place du BFI: rentrée scolaire 2022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34340" y="1110728"/>
            <a:ext cx="834966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/>
              <a:t>A partir de la RS 2022 pour les classes de première et de la RS 2023 pour celles de terminale, l’OIB </a:t>
            </a:r>
            <a:r>
              <a:rPr lang="fr-FR" b="1" dirty="0"/>
              <a:t>évolue</a:t>
            </a:r>
            <a:r>
              <a:rPr lang="fr-FR" dirty="0"/>
              <a:t> et devient le baccalauréat français international (BFI) – toutes les sections internationales de cycle terminal sont automatiquement transformées en classes menant au BFI </a:t>
            </a:r>
          </a:p>
          <a:p>
            <a:pPr lvl="0" algn="just"/>
            <a:endParaRPr lang="fr-FR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/>
              <a:t>Dernière session OIB en 2023, première session BFI en 2024 </a:t>
            </a:r>
          </a:p>
          <a:p>
            <a:pPr lvl="0" algn="just"/>
            <a:endParaRPr lang="fr-FR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1" dirty="0"/>
              <a:t>3 parcours </a:t>
            </a:r>
            <a:r>
              <a:rPr lang="fr-FR" dirty="0"/>
              <a:t>peuvent être proposés aux élèves en fonction de l’offre disponible dans l’établissement (</a:t>
            </a:r>
            <a:r>
              <a:rPr lang="fr-FR" b="1" dirty="0"/>
              <a:t>bilingue, trilingue et quadrilingue</a:t>
            </a:r>
            <a:r>
              <a:rPr lang="fr-FR" dirty="0"/>
              <a:t>)</a:t>
            </a:r>
          </a:p>
          <a:p>
            <a:pPr lvl="0"/>
            <a:endParaRPr lang="fr-F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Nouvel enseignement de </a:t>
            </a:r>
            <a:r>
              <a:rPr lang="fr-FR" b="1" u="sng" dirty="0"/>
              <a:t>Connaissance du monde</a:t>
            </a:r>
            <a:endParaRPr lang="fr-FR" sz="1350" dirty="0"/>
          </a:p>
          <a:p>
            <a:pPr lvl="0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7322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8" y="214202"/>
            <a:ext cx="8424000" cy="409254"/>
          </a:xfrm>
        </p:spPr>
        <p:txBody>
          <a:bodyPr/>
          <a:lstStyle/>
          <a:p>
            <a:pPr algn="ctr"/>
            <a:r>
              <a:rPr lang="fr-FR" dirty="0" smtClean="0"/>
              <a:t>Les spécificités du BFI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sz="675" smtClean="0"/>
              <a:t>08/02/2023</a:t>
            </a:r>
            <a:endParaRPr lang="fr-FR" sz="675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DREIC/DIVSS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2164741" y="752939"/>
            <a:ext cx="4866077" cy="268088"/>
          </a:xfrm>
        </p:spPr>
        <p:txBody>
          <a:bodyPr/>
          <a:lstStyle/>
          <a:p>
            <a:r>
              <a:rPr lang="fr-FR" sz="1350" dirty="0"/>
              <a:t>Un baccalauréat général et des </a:t>
            </a:r>
            <a:r>
              <a:rPr lang="fr-FR" sz="1350" b="1" dirty="0"/>
              <a:t>enseignements spécifiques </a:t>
            </a:r>
            <a:r>
              <a:rPr lang="fr-FR" sz="1350" dirty="0"/>
              <a:t>:</a:t>
            </a:r>
          </a:p>
          <a:p>
            <a:endParaRPr lang="fr-FR" sz="1350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 bwMode="gray">
          <a:xfrm>
            <a:off x="3339129" y="1054158"/>
            <a:ext cx="2517300" cy="4426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350" dirty="0"/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 bwMode="gray">
          <a:xfrm>
            <a:off x="2432290" y="1624579"/>
            <a:ext cx="1021811" cy="258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50" b="1" dirty="0"/>
              <a:t>Obligatoires</a:t>
            </a:r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 bwMode="gray">
          <a:xfrm>
            <a:off x="6824398" y="1624579"/>
            <a:ext cx="879302" cy="258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50" b="1" dirty="0"/>
              <a:t>Facultatifs</a:t>
            </a:r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 bwMode="gray">
          <a:xfrm>
            <a:off x="359998" y="1977384"/>
            <a:ext cx="2495424" cy="136103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/>
              <a:t>Discipline non linguistique (DNL1)</a:t>
            </a:r>
          </a:p>
          <a:p>
            <a:pPr algn="ctr"/>
            <a:r>
              <a:rPr lang="fr-FR" sz="1050" b="1" dirty="0"/>
              <a:t>Histoire-géographie</a:t>
            </a:r>
          </a:p>
          <a:p>
            <a:pPr algn="ctr"/>
            <a:r>
              <a:rPr lang="fr-FR" sz="1050" dirty="0"/>
              <a:t>ou</a:t>
            </a:r>
          </a:p>
          <a:p>
            <a:pPr algn="ctr"/>
            <a:r>
              <a:rPr lang="fr-FR" sz="1050" b="1" dirty="0"/>
              <a:t>Enseignement scientifique</a:t>
            </a:r>
          </a:p>
          <a:p>
            <a:pPr algn="ctr"/>
            <a:r>
              <a:rPr lang="fr-FR" sz="1050" b="1" dirty="0"/>
              <a:t> </a:t>
            </a:r>
            <a:r>
              <a:rPr lang="fr-FR" sz="1050" dirty="0"/>
              <a:t>(Mathématiques sections chinoises)</a:t>
            </a:r>
          </a:p>
          <a:p>
            <a:pPr algn="ctr"/>
            <a:r>
              <a:rPr lang="fr-FR" sz="1050" dirty="0"/>
              <a:t>Dispensé </a:t>
            </a:r>
            <a:r>
              <a:rPr lang="fr-FR" sz="1050" u="sng" dirty="0"/>
              <a:t>en partie en langue de section</a:t>
            </a: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 bwMode="gray">
          <a:xfrm>
            <a:off x="3030968" y="1976503"/>
            <a:ext cx="2495424" cy="115836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/>
              <a:t>Approfondissement culturel et linguistique (ACL)</a:t>
            </a:r>
          </a:p>
          <a:p>
            <a:pPr algn="ctr"/>
            <a:r>
              <a:rPr lang="fr-FR" sz="1050" dirty="0"/>
              <a:t>Étude de la langue, de la littérature et de la culture</a:t>
            </a:r>
          </a:p>
          <a:p>
            <a:pPr algn="ctr"/>
            <a:r>
              <a:rPr lang="fr-FR" sz="1050" dirty="0"/>
              <a:t>Dispensé </a:t>
            </a:r>
            <a:r>
              <a:rPr lang="fr-FR" sz="1050" u="sng" dirty="0"/>
              <a:t>en totalité en langue de section </a:t>
            </a:r>
            <a:r>
              <a:rPr lang="fr-FR" sz="1050" dirty="0"/>
              <a:t>(LVA) </a:t>
            </a:r>
            <a:r>
              <a:rPr lang="fr-FR" sz="1050" u="sng" dirty="0"/>
              <a:t>ou LVB</a:t>
            </a:r>
            <a:r>
              <a:rPr lang="fr-FR" sz="1050" dirty="0"/>
              <a:t>, en fonction du parcours</a:t>
            </a:r>
          </a:p>
        </p:txBody>
      </p:sp>
      <p:sp>
        <p:nvSpPr>
          <p:cNvPr id="13" name="Espace réservé du contenu 5"/>
          <p:cNvSpPr txBox="1">
            <a:spLocks/>
          </p:cNvSpPr>
          <p:nvPr/>
        </p:nvSpPr>
        <p:spPr bwMode="gray">
          <a:xfrm>
            <a:off x="1695482" y="3422897"/>
            <a:ext cx="2495424" cy="121325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/>
              <a:t>Connaissance du monde (CDM) </a:t>
            </a:r>
          </a:p>
          <a:p>
            <a:pPr algn="ctr"/>
            <a:r>
              <a:rPr lang="fr-FR" sz="1050" dirty="0"/>
              <a:t>Etude des grands enjeux du monde contemporain</a:t>
            </a:r>
          </a:p>
          <a:p>
            <a:pPr algn="ctr"/>
            <a:r>
              <a:rPr lang="fr-FR" sz="1050" dirty="0"/>
              <a:t>Dispensé </a:t>
            </a:r>
            <a:r>
              <a:rPr lang="fr-FR" sz="1050" u="sng" dirty="0"/>
              <a:t>en totalité en langue de section</a:t>
            </a:r>
          </a:p>
          <a:p>
            <a:pPr algn="ctr"/>
            <a:r>
              <a:rPr lang="fr-FR" sz="1050" dirty="0"/>
              <a:t>Reposant sur un projet partenarial faisant l’objet d’une évaluation orale</a:t>
            </a:r>
          </a:p>
        </p:txBody>
      </p:sp>
      <p:sp>
        <p:nvSpPr>
          <p:cNvPr id="14" name="Espace réservé du contenu 5"/>
          <p:cNvSpPr txBox="1">
            <a:spLocks/>
          </p:cNvSpPr>
          <p:nvPr/>
        </p:nvSpPr>
        <p:spPr bwMode="gray">
          <a:xfrm>
            <a:off x="6243041" y="1986974"/>
            <a:ext cx="2495424" cy="111870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/>
              <a:t>Discipline non linguistique (DNL2)</a:t>
            </a:r>
          </a:p>
          <a:p>
            <a:pPr algn="ctr"/>
            <a:r>
              <a:rPr lang="fr-FR" sz="1050" b="1" dirty="0"/>
              <a:t>Un enseignement de spécialité</a:t>
            </a:r>
          </a:p>
          <a:p>
            <a:pPr algn="ctr"/>
            <a:r>
              <a:rPr lang="fr-FR" sz="1050" dirty="0"/>
              <a:t>(hors LLCER)</a:t>
            </a:r>
          </a:p>
          <a:p>
            <a:pPr algn="ctr"/>
            <a:r>
              <a:rPr lang="fr-FR" sz="1050" dirty="0"/>
              <a:t>Dispensé </a:t>
            </a:r>
            <a:r>
              <a:rPr lang="fr-FR" sz="1050" u="sng" dirty="0"/>
              <a:t>en partie en langue de section</a:t>
            </a:r>
          </a:p>
          <a:p>
            <a:pPr algn="ctr"/>
            <a:endParaRPr lang="fr-FR" sz="1050" dirty="0"/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 bwMode="gray">
          <a:xfrm>
            <a:off x="6243041" y="3422897"/>
            <a:ext cx="2495424" cy="47294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/>
              <a:t>Langue vivante C</a:t>
            </a:r>
          </a:p>
          <a:p>
            <a:pPr algn="ctr"/>
            <a:r>
              <a:rPr lang="fr-FR" sz="1050" dirty="0"/>
              <a:t>en option</a:t>
            </a:r>
          </a:p>
        </p:txBody>
      </p:sp>
      <p:sp>
        <p:nvSpPr>
          <p:cNvPr id="16" name="Flèche vers le bas 15"/>
          <p:cNvSpPr/>
          <p:nvPr/>
        </p:nvSpPr>
        <p:spPr>
          <a:xfrm rot="2358133">
            <a:off x="3178075" y="1097635"/>
            <a:ext cx="267850" cy="537866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7" name="Flèche vers le bas 16"/>
          <p:cNvSpPr/>
          <p:nvPr/>
        </p:nvSpPr>
        <p:spPr>
          <a:xfrm rot="18295707">
            <a:off x="6178422" y="1002367"/>
            <a:ext cx="273591" cy="73379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7463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8" y="176794"/>
            <a:ext cx="8424000" cy="540179"/>
          </a:xfrm>
        </p:spPr>
        <p:txBody>
          <a:bodyPr/>
          <a:lstStyle/>
          <a:p>
            <a:pPr algn="ctr"/>
            <a:r>
              <a:rPr lang="fr-FR" dirty="0" smtClean="0"/>
              <a:t>Un dispositif souple offrant 3 parcours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smtClean="0"/>
              <a:t>08/02/2023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DREIC/DIVSS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678333" y="737545"/>
            <a:ext cx="892969" cy="113585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25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DNL1 (obligatoire)</a:t>
            </a: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Histoire -géographie </a:t>
            </a:r>
            <a:b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scientifique</a:t>
            </a: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(Mathématiques)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5619" y="753611"/>
            <a:ext cx="288758" cy="3963311"/>
          </a:xfrm>
          <a:prstGeom prst="rect">
            <a:avLst/>
          </a:prstGeom>
          <a:solidFill>
            <a:srgbClr val="FE0214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2123" y="737545"/>
            <a:ext cx="864394" cy="11358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CONNAISSANCE DU MONDE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7110" y="753611"/>
            <a:ext cx="288758" cy="3963311"/>
          </a:xfrm>
          <a:prstGeom prst="rect">
            <a:avLst/>
          </a:prstGeom>
          <a:solidFill>
            <a:srgbClr val="FE0214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6462" y="737544"/>
            <a:ext cx="937629" cy="11358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APPROFONDISSEMENT CULTUREL ET LINGUISTIQUE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0549" y="753610"/>
            <a:ext cx="314325" cy="3963311"/>
          </a:xfrm>
          <a:prstGeom prst="rect">
            <a:avLst/>
          </a:prstGeom>
          <a:solidFill>
            <a:srgbClr val="00B0F0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3838" y="737544"/>
            <a:ext cx="857250" cy="11358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DNL2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(facultative)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de spécialité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(hors LLCER)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6528" y="737544"/>
            <a:ext cx="314325" cy="3963311"/>
          </a:xfrm>
          <a:prstGeom prst="rect">
            <a:avLst/>
          </a:prstGeom>
          <a:solidFill>
            <a:srgbClr val="00B0F0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983" y="2076750"/>
            <a:ext cx="1000599" cy="71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BILINGUE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4839" y="2996935"/>
            <a:ext cx="1000599" cy="7157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TRILINGUE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3902" y="3922733"/>
            <a:ext cx="1008681" cy="794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QUADRILINGUE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8333" y="2076750"/>
            <a:ext cx="892969" cy="2640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  <a:endParaRPr lang="fr-FR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  <a:endParaRPr lang="fr-FR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3905" y="2076751"/>
            <a:ext cx="857250" cy="2640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26900" y="2046817"/>
            <a:ext cx="902180" cy="740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0483" y="2059616"/>
            <a:ext cx="860168" cy="740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21823" y="2944226"/>
            <a:ext cx="905189" cy="17726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1333" y="2969823"/>
            <a:ext cx="859318" cy="742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20803" y="3882821"/>
            <a:ext cx="839848" cy="834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86732" y="3882821"/>
            <a:ext cx="839848" cy="834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LVC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59998" y="1981733"/>
            <a:ext cx="6656530" cy="89740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4466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8" y="176794"/>
            <a:ext cx="8424000" cy="540179"/>
          </a:xfrm>
        </p:spPr>
        <p:txBody>
          <a:bodyPr/>
          <a:lstStyle/>
          <a:p>
            <a:pPr algn="ctr"/>
            <a:r>
              <a:rPr lang="fr-FR" dirty="0" smtClean="0"/>
              <a:t>Un dispositif souple offrant 3 parcours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smtClean="0"/>
              <a:t>08/02/2023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DREIC/DIVSS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678333" y="737545"/>
            <a:ext cx="892969" cy="113585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25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DNL1 (obligatoire)</a:t>
            </a: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Histoire -géographie </a:t>
            </a:r>
            <a:b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scientifique</a:t>
            </a: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(Mathématiques)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5619" y="753611"/>
            <a:ext cx="288758" cy="3963311"/>
          </a:xfrm>
          <a:prstGeom prst="rect">
            <a:avLst/>
          </a:prstGeom>
          <a:solidFill>
            <a:srgbClr val="FE0214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2123" y="737545"/>
            <a:ext cx="864394" cy="11358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CONNAISSANCE DU MONDE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7110" y="753611"/>
            <a:ext cx="288758" cy="3963311"/>
          </a:xfrm>
          <a:prstGeom prst="rect">
            <a:avLst/>
          </a:prstGeom>
          <a:solidFill>
            <a:srgbClr val="FE0214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6462" y="754375"/>
            <a:ext cx="937629" cy="11358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APPROFONDISSEMENT CULTUREL ET LINGUISTIQUE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0549" y="753610"/>
            <a:ext cx="314325" cy="3963311"/>
          </a:xfrm>
          <a:prstGeom prst="rect">
            <a:avLst/>
          </a:prstGeom>
          <a:solidFill>
            <a:srgbClr val="00B0F0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3838" y="737544"/>
            <a:ext cx="857250" cy="11358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DNL2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(facultative)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de spécialité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(hors LLCER)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6528" y="737544"/>
            <a:ext cx="314325" cy="3963311"/>
          </a:xfrm>
          <a:prstGeom prst="rect">
            <a:avLst/>
          </a:prstGeom>
          <a:solidFill>
            <a:srgbClr val="00B0F0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983" y="2076750"/>
            <a:ext cx="1000599" cy="71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BILINGUE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4839" y="2996935"/>
            <a:ext cx="1000599" cy="7157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TRILINGUE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3902" y="3922733"/>
            <a:ext cx="1008681" cy="794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QUADRILINGUE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8333" y="2076750"/>
            <a:ext cx="892969" cy="2640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  <a:endParaRPr lang="fr-FR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  <a:endParaRPr lang="fr-FR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3905" y="2076751"/>
            <a:ext cx="857250" cy="2640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26900" y="2046817"/>
            <a:ext cx="902180" cy="740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0483" y="2059616"/>
            <a:ext cx="860168" cy="740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21823" y="2944226"/>
            <a:ext cx="905189" cy="17726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LVB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1333" y="2969823"/>
            <a:ext cx="859318" cy="742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20803" y="3882821"/>
            <a:ext cx="839848" cy="834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86732" y="3882821"/>
            <a:ext cx="839848" cy="834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LVC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59999" y="2900339"/>
            <a:ext cx="6656530" cy="89740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9302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8" y="176794"/>
            <a:ext cx="8424000" cy="540179"/>
          </a:xfrm>
        </p:spPr>
        <p:txBody>
          <a:bodyPr/>
          <a:lstStyle/>
          <a:p>
            <a:pPr algn="ctr"/>
            <a:r>
              <a:rPr lang="fr-FR" dirty="0" smtClean="0"/>
              <a:t>Un dispositif souple offrant 3 parcours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s-ES" smtClean="0"/>
              <a:t>08/02/2023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DREIC/DIVSS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678333" y="737545"/>
            <a:ext cx="892969" cy="113585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25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DNL1 (obligatoire)</a:t>
            </a: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Histoire -géographie </a:t>
            </a:r>
            <a:b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scientifique</a:t>
            </a:r>
          </a:p>
          <a:p>
            <a:pPr algn="ctr">
              <a:lnSpc>
                <a:spcPts val="825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(Mathématiques)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5619" y="753611"/>
            <a:ext cx="288758" cy="3963311"/>
          </a:xfrm>
          <a:prstGeom prst="rect">
            <a:avLst/>
          </a:prstGeom>
          <a:solidFill>
            <a:srgbClr val="FE0214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2123" y="737545"/>
            <a:ext cx="864394" cy="11358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CONNAISSANCE DU MONDE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7110" y="753611"/>
            <a:ext cx="288758" cy="3963311"/>
          </a:xfrm>
          <a:prstGeom prst="rect">
            <a:avLst/>
          </a:prstGeom>
          <a:solidFill>
            <a:srgbClr val="FE0214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1824" y="753610"/>
            <a:ext cx="954492" cy="11358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APPROFONDISSEMENT CULTUREL ET LINGUISTIQUE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0549" y="753610"/>
            <a:ext cx="314325" cy="3963311"/>
          </a:xfrm>
          <a:prstGeom prst="rect">
            <a:avLst/>
          </a:prstGeom>
          <a:solidFill>
            <a:srgbClr val="00B0F0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3838" y="737544"/>
            <a:ext cx="857250" cy="11358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DNL2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(facultative)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de spécialité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(hors LLCER)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6528" y="737544"/>
            <a:ext cx="314325" cy="3963311"/>
          </a:xfrm>
          <a:prstGeom prst="rect">
            <a:avLst/>
          </a:prstGeom>
          <a:solidFill>
            <a:srgbClr val="00B0F0">
              <a:alpha val="3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983" y="2076750"/>
            <a:ext cx="1000599" cy="71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BILINGUE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4839" y="2996935"/>
            <a:ext cx="1000599" cy="7157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TRILINGUE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3902" y="3922733"/>
            <a:ext cx="1008681" cy="794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QUADRILINGUE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8333" y="2076750"/>
            <a:ext cx="892969" cy="2640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  <a:endParaRPr lang="fr-FR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  <a:endParaRPr lang="fr-FR" sz="825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3905" y="2076751"/>
            <a:ext cx="857250" cy="2640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26900" y="2046817"/>
            <a:ext cx="902180" cy="740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0483" y="2059616"/>
            <a:ext cx="860168" cy="740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LANGUE DE SECTION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21823" y="2944226"/>
            <a:ext cx="905189" cy="17726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r-FR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1333" y="2969823"/>
            <a:ext cx="859318" cy="742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20803" y="3882821"/>
            <a:ext cx="839848" cy="834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86732" y="3882821"/>
            <a:ext cx="839848" cy="834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LVC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9998" y="3737570"/>
            <a:ext cx="8270731" cy="104195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6909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operateurs_aria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ppt_operateurs_arial</Template>
  <TotalTime>460</TotalTime>
  <Words>1089</Words>
  <Application>Microsoft Office PowerPoint</Application>
  <PresentationFormat>Affichage à l'écran (16:9)</PresentationFormat>
  <Paragraphs>344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ppt_operateurs_arial</vt:lpstr>
      <vt:lpstr>Présentation PowerPoint</vt:lpstr>
      <vt:lpstr>Présentation PowerPoint</vt:lpstr>
      <vt:lpstr>Évolution des sections internationales et  classes menant au baccalauréat français international (BFI)  </vt:lpstr>
      <vt:lpstr>Paysage des sections internationales et classes menant au baccalauréat français international (BFI)  </vt:lpstr>
      <vt:lpstr>Mise en place du BFI: rentrée scolaire 2022</vt:lpstr>
      <vt:lpstr>Les spécificités du BFI</vt:lpstr>
      <vt:lpstr>Un dispositif souple offrant 3 parcours</vt:lpstr>
      <vt:lpstr>Un dispositif souple offrant 3 parcours</vt:lpstr>
      <vt:lpstr>Un dispositif souple offrant 3 parcours</vt:lpstr>
      <vt:lpstr>BFI: synthèse spécificités / partenaire </vt:lpstr>
      <vt:lpstr>Valorisation d’un parcours d’excellence</vt:lpstr>
      <vt:lpstr>En avant vers le BFI</vt:lpstr>
      <vt:lpstr> QUEL DISPOSITIF CHOISIR ? </vt:lpstr>
      <vt:lpstr>Les enseignants</vt:lpstr>
      <vt:lpstr>Présentation PowerPoint</vt:lpstr>
      <vt:lpstr>SI / BFI: campagne d’ouverture RS 2024 </vt:lpstr>
    </vt:vector>
  </TitlesOfParts>
  <Manager>Client</Manager>
  <Company>M.A.E.E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AUBRY Margault</dc:creator>
  <cp:lastModifiedBy>LE GUENNEC Rozenn</cp:lastModifiedBy>
  <cp:revision>17</cp:revision>
  <cp:lastPrinted>2023-02-08T08:45:57Z</cp:lastPrinted>
  <dcterms:created xsi:type="dcterms:W3CDTF">2020-03-19T10:13:12Z</dcterms:created>
  <dcterms:modified xsi:type="dcterms:W3CDTF">2023-02-08T11:21:06Z</dcterms:modified>
</cp:coreProperties>
</file>